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8" r:id="rId1"/>
  </p:sldMasterIdLst>
  <p:notesMasterIdLst>
    <p:notesMasterId r:id="rId22"/>
  </p:notesMasterIdLst>
  <p:handoutMasterIdLst>
    <p:handoutMasterId r:id="rId23"/>
  </p:handoutMasterIdLst>
  <p:sldIdLst>
    <p:sldId id="256" r:id="rId2"/>
    <p:sldId id="268" r:id="rId3"/>
    <p:sldId id="333" r:id="rId4"/>
    <p:sldId id="335" r:id="rId5"/>
    <p:sldId id="341" r:id="rId6"/>
    <p:sldId id="345" r:id="rId7"/>
    <p:sldId id="346" r:id="rId8"/>
    <p:sldId id="347" r:id="rId9"/>
    <p:sldId id="339" r:id="rId10"/>
    <p:sldId id="343" r:id="rId11"/>
    <p:sldId id="349" r:id="rId12"/>
    <p:sldId id="350" r:id="rId13"/>
    <p:sldId id="351" r:id="rId14"/>
    <p:sldId id="352" r:id="rId15"/>
    <p:sldId id="353" r:id="rId16"/>
    <p:sldId id="354" r:id="rId17"/>
    <p:sldId id="355" r:id="rId18"/>
    <p:sldId id="356" r:id="rId19"/>
    <p:sldId id="357" r:id="rId20"/>
    <p:sldId id="271" r:id="rId2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800000"/>
    <a:srgbClr val="66CC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20" autoAdjust="0"/>
  </p:normalViewPr>
  <p:slideViewPr>
    <p:cSldViewPr>
      <p:cViewPr varScale="1">
        <p:scale>
          <a:sx n="84" d="100"/>
          <a:sy n="84" d="100"/>
        </p:scale>
        <p:origin x="118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btboces_vfiler.btboces.ad.southcentralric.org\shared\CBO\SHARED\Harpursville\Fund%20Balance\Long%20Range%20Projections\18-19\Harpursville%20LRP%20working%20draft%20for%20December%202018.xlsx" TargetMode="Externa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Projected Revenues</c:v>
                </c:pt>
              </c:strCache>
            </c:strRef>
          </c:tx>
          <c:dPt>
            <c:idx val="0"/>
            <c:bubble3D val="0"/>
            <c:spPr>
              <a:solidFill>
                <a:schemeClr val="tx1"/>
              </a:solidFill>
              <a:ln w="19050">
                <a:solidFill>
                  <a:schemeClr val="lt1"/>
                </a:solidFill>
              </a:ln>
              <a:effectLst/>
            </c:spPr>
            <c:extLst>
              <c:ext xmlns:c16="http://schemas.microsoft.com/office/drawing/2014/chart" uri="{C3380CC4-5D6E-409C-BE32-E72D297353CC}">
                <c16:uniqueId val="{00000001-DB3A-4D3D-A910-63D608507BFD}"/>
              </c:ext>
            </c:extLst>
          </c:dPt>
          <c:dPt>
            <c:idx val="1"/>
            <c:bubble3D val="0"/>
            <c:spPr>
              <a:solidFill>
                <a:schemeClr val="accent6"/>
              </a:solidFill>
              <a:ln w="19050">
                <a:solidFill>
                  <a:schemeClr val="lt1"/>
                </a:solidFill>
              </a:ln>
              <a:effectLst/>
            </c:spPr>
            <c:extLst>
              <c:ext xmlns:c16="http://schemas.microsoft.com/office/drawing/2014/chart" uri="{C3380CC4-5D6E-409C-BE32-E72D297353CC}">
                <c16:uniqueId val="{00000003-83B2-4BA2-92B1-FE58FA3B79EC}"/>
              </c:ext>
            </c:extLst>
          </c:dPt>
          <c:dPt>
            <c:idx val="2"/>
            <c:bubble3D val="0"/>
            <c:spPr>
              <a:solidFill>
                <a:srgbClr val="002060"/>
              </a:solidFill>
              <a:ln w="19050">
                <a:solidFill>
                  <a:schemeClr val="lt1"/>
                </a:solidFill>
              </a:ln>
              <a:effectLst/>
            </c:spPr>
            <c:extLst>
              <c:ext xmlns:c16="http://schemas.microsoft.com/office/drawing/2014/chart" uri="{C3380CC4-5D6E-409C-BE32-E72D297353CC}">
                <c16:uniqueId val="{00000005-83B2-4BA2-92B1-FE58FA3B79EC}"/>
              </c:ext>
            </c:extLst>
          </c:dPt>
          <c:dLbls>
            <c:delete val="1"/>
          </c:dLbls>
          <c:cat>
            <c:strRef>
              <c:f>Sheet1!$A$2:$A$4</c:f>
              <c:strCache>
                <c:ptCount val="3"/>
                <c:pt idx="0">
                  <c:v>Tax Levy</c:v>
                </c:pt>
                <c:pt idx="1">
                  <c:v>State Aid</c:v>
                </c:pt>
                <c:pt idx="2">
                  <c:v>Other</c:v>
                </c:pt>
              </c:strCache>
            </c:strRef>
          </c:cat>
          <c:val>
            <c:numRef>
              <c:f>Sheet1!$B$2:$B$4</c:f>
              <c:numCache>
                <c:formatCode>"$"#,##0_);[Red]\("$"#,##0\)</c:formatCode>
                <c:ptCount val="3"/>
                <c:pt idx="0">
                  <c:v>4182738</c:v>
                </c:pt>
                <c:pt idx="1">
                  <c:v>14917487</c:v>
                </c:pt>
                <c:pt idx="2">
                  <c:v>418196</c:v>
                </c:pt>
              </c:numCache>
            </c:numRef>
          </c:val>
          <c:extLst>
            <c:ext xmlns:c16="http://schemas.microsoft.com/office/drawing/2014/chart" uri="{C3380CC4-5D6E-409C-BE32-E72D297353CC}">
              <c16:uniqueId val="{00000000-DB3A-4D3D-A910-63D608507BFD}"/>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Projected Expenditures</c:v>
                </c:pt>
              </c:strCache>
            </c:strRef>
          </c:tx>
          <c:dPt>
            <c:idx val="0"/>
            <c:bubble3D val="0"/>
            <c:spPr>
              <a:solidFill>
                <a:schemeClr val="tx1"/>
              </a:solidFill>
              <a:ln w="19050">
                <a:solidFill>
                  <a:schemeClr val="lt1"/>
                </a:solidFill>
              </a:ln>
              <a:effectLst/>
            </c:spPr>
            <c:extLst>
              <c:ext xmlns:c16="http://schemas.microsoft.com/office/drawing/2014/chart" uri="{C3380CC4-5D6E-409C-BE32-E72D297353CC}">
                <c16:uniqueId val="{00000001-2540-4EAB-A2AF-20B0FFC9299B}"/>
              </c:ext>
            </c:extLst>
          </c:dPt>
          <c:dPt>
            <c:idx val="1"/>
            <c:bubble3D val="0"/>
            <c:spPr>
              <a:solidFill>
                <a:schemeClr val="accent6"/>
              </a:solidFill>
              <a:ln w="19050">
                <a:solidFill>
                  <a:schemeClr val="lt1"/>
                </a:solidFill>
              </a:ln>
              <a:effectLst/>
            </c:spPr>
            <c:extLst>
              <c:ext xmlns:c16="http://schemas.microsoft.com/office/drawing/2014/chart" uri="{C3380CC4-5D6E-409C-BE32-E72D297353CC}">
                <c16:uniqueId val="{00000003-2540-4EAB-A2AF-20B0FFC9299B}"/>
              </c:ext>
            </c:extLst>
          </c:dPt>
          <c:dPt>
            <c:idx val="2"/>
            <c:bubble3D val="0"/>
            <c:spPr>
              <a:solidFill>
                <a:srgbClr val="002060"/>
              </a:solidFill>
              <a:ln w="19050">
                <a:solidFill>
                  <a:schemeClr val="lt1"/>
                </a:solidFill>
              </a:ln>
              <a:effectLst/>
            </c:spPr>
            <c:extLst>
              <c:ext xmlns:c16="http://schemas.microsoft.com/office/drawing/2014/chart" uri="{C3380CC4-5D6E-409C-BE32-E72D297353CC}">
                <c16:uniqueId val="{00000005-2540-4EAB-A2AF-20B0FFC9299B}"/>
              </c:ext>
            </c:extLst>
          </c:dPt>
          <c:dPt>
            <c:idx val="3"/>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7-2540-4EAB-A2AF-20B0FFC9299B}"/>
              </c:ext>
            </c:extLst>
          </c:dPt>
          <c:cat>
            <c:strRef>
              <c:f>Sheet1!$A$2:$A$5</c:f>
              <c:strCache>
                <c:ptCount val="4"/>
                <c:pt idx="0">
                  <c:v>Salaries</c:v>
                </c:pt>
                <c:pt idx="1">
                  <c:v>Benefits</c:v>
                </c:pt>
                <c:pt idx="2">
                  <c:v>Debt/Interfund to Capital</c:v>
                </c:pt>
                <c:pt idx="3">
                  <c:v>Other</c:v>
                </c:pt>
              </c:strCache>
            </c:strRef>
          </c:cat>
          <c:val>
            <c:numRef>
              <c:f>Sheet1!$B$2:$B$5</c:f>
              <c:numCache>
                <c:formatCode>"$"#,##0_);[Red]\("$"#,##0\)</c:formatCode>
                <c:ptCount val="4"/>
                <c:pt idx="0">
                  <c:v>6498758</c:v>
                </c:pt>
                <c:pt idx="1">
                  <c:v>4987966</c:v>
                </c:pt>
                <c:pt idx="2">
                  <c:v>1769423</c:v>
                </c:pt>
                <c:pt idx="3">
                  <c:v>6420251</c:v>
                </c:pt>
              </c:numCache>
            </c:numRef>
          </c:val>
          <c:extLst>
            <c:ext xmlns:c16="http://schemas.microsoft.com/office/drawing/2014/chart" uri="{C3380CC4-5D6E-409C-BE32-E72D297353CC}">
              <c16:uniqueId val="{00000000-ABDB-438F-8F67-A2276E08F22E}"/>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manualLayout>
          <c:xMode val="edge"/>
          <c:yMode val="edge"/>
          <c:x val="0.30139724275383423"/>
          <c:y val="3.5814964944693023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'Summary Report'!$A$21</c:f>
              <c:strCache>
                <c:ptCount val="1"/>
                <c:pt idx="0">
                  <c:v>Total Projected Operating Surplus/(Deficit)</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'Summary Report'!$C$5:$G$5</c:f>
              <c:strCache>
                <c:ptCount val="5"/>
                <c:pt idx="0">
                  <c:v>2018-2019</c:v>
                </c:pt>
                <c:pt idx="1">
                  <c:v>2019-2020</c:v>
                </c:pt>
                <c:pt idx="2">
                  <c:v>2020-2021</c:v>
                </c:pt>
                <c:pt idx="3">
                  <c:v>2021-2022</c:v>
                </c:pt>
                <c:pt idx="4">
                  <c:v>2022-2023</c:v>
                </c:pt>
              </c:strCache>
            </c:strRef>
          </c:cat>
          <c:val>
            <c:numRef>
              <c:f>'Summary Report'!$C$21:$G$21</c:f>
              <c:numCache>
                <c:formatCode>#,##0_);[Red]\(#,##0\)</c:formatCode>
                <c:ptCount val="5"/>
                <c:pt idx="0">
                  <c:v>-151228</c:v>
                </c:pt>
                <c:pt idx="1">
                  <c:v>101359.97607599944</c:v>
                </c:pt>
                <c:pt idx="2">
                  <c:v>-502824.17130596936</c:v>
                </c:pt>
                <c:pt idx="3">
                  <c:v>-1129900.1673453115</c:v>
                </c:pt>
                <c:pt idx="4">
                  <c:v>-1767564.2864617892</c:v>
                </c:pt>
              </c:numCache>
            </c:numRef>
          </c:val>
          <c:smooth val="0"/>
          <c:extLst>
            <c:ext xmlns:c16="http://schemas.microsoft.com/office/drawing/2014/chart" uri="{C3380CC4-5D6E-409C-BE32-E72D297353CC}">
              <c16:uniqueId val="{00000000-3B9C-4AFF-83C2-E121EED65CDC}"/>
            </c:ext>
          </c:extLst>
        </c:ser>
        <c:dLbls>
          <c:showLegendKey val="0"/>
          <c:showVal val="0"/>
          <c:showCatName val="0"/>
          <c:showSerName val="0"/>
          <c:showPercent val="0"/>
          <c:showBubbleSize val="0"/>
        </c:dLbls>
        <c:marker val="1"/>
        <c:smooth val="0"/>
        <c:axId val="602224352"/>
        <c:axId val="602221728"/>
      </c:lineChart>
      <c:catAx>
        <c:axId val="602224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2221728"/>
        <c:crosses val="autoZero"/>
        <c:auto val="1"/>
        <c:lblAlgn val="ctr"/>
        <c:lblOffset val="100"/>
        <c:noMultiLvlLbl val="0"/>
      </c:catAx>
      <c:valAx>
        <c:axId val="6022217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22243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15875" cap="flat" cmpd="sng" algn="ctr">
      <a:solidFill>
        <a:schemeClr val="tx1"/>
      </a:solidFill>
      <a:round/>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766551652953492"/>
          <c:y val="3.8845077740916903E-2"/>
          <c:w val="0.8217352325341355"/>
          <c:h val="0.93753827091410524"/>
        </c:manualLayout>
      </c:layout>
      <c:barChart>
        <c:barDir val="col"/>
        <c:grouping val="clustered"/>
        <c:varyColors val="0"/>
        <c:ser>
          <c:idx val="0"/>
          <c:order val="0"/>
          <c:tx>
            <c:strRef>
              <c:f>Sheet1!$B$1</c:f>
              <c:strCache>
                <c:ptCount val="1"/>
                <c:pt idx="0">
                  <c:v>deficit</c:v>
                </c:pt>
              </c:strCache>
            </c:strRef>
          </c:tx>
          <c:spPr>
            <a:solidFill>
              <a:schemeClr val="accent6"/>
            </a:solidFill>
            <a:ln w="28575" cap="flat" cmpd="sng" algn="ctr">
              <a:solidFill>
                <a:schemeClr val="accent6">
                  <a:lumMod val="50000"/>
                </a:schemeClr>
              </a:solidFill>
              <a:round/>
            </a:ln>
            <a:effectLst/>
          </c:spPr>
          <c:invertIfNegative val="0"/>
          <c:dLbls>
            <c:dLbl>
              <c:idx val="0"/>
              <c:layout>
                <c:manualLayout>
                  <c:x val="-4.5912589577988142E-3"/>
                  <c:y val="5.28258523522104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820-404E-850A-6E1D8442B858}"/>
                </c:ext>
              </c:extLst>
            </c:dLbl>
            <c:dLbl>
              <c:idx val="1"/>
              <c:layout>
                <c:manualLayout>
                  <c:x val="-9.8333775693769301E-3"/>
                  <c:y val="1.189895679283837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820-404E-850A-6E1D8442B858}"/>
                </c:ext>
              </c:extLst>
            </c:dLbl>
            <c:dLbl>
              <c:idx val="2"/>
              <c:layout>
                <c:manualLayout>
                  <c:x val="3.6509481258649158E-4"/>
                  <c:y val="-3.9629881290214778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820-404E-850A-6E1D8442B85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dk1">
                        <a:lumMod val="65000"/>
                        <a:lumOff val="3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Sheet1!$A$2:$A$4</c:f>
              <c:strCache>
                <c:ptCount val="3"/>
                <c:pt idx="0">
                  <c:v>2015-16</c:v>
                </c:pt>
                <c:pt idx="1">
                  <c:v>2016-17</c:v>
                </c:pt>
                <c:pt idx="2">
                  <c:v>2017-18</c:v>
                </c:pt>
              </c:strCache>
            </c:strRef>
          </c:cat>
          <c:val>
            <c:numRef>
              <c:f>Sheet1!$B$2:$B$4</c:f>
              <c:numCache>
                <c:formatCode>"$"#,##0_);[Red]\("$"#,##0\)</c:formatCode>
                <c:ptCount val="3"/>
                <c:pt idx="0">
                  <c:v>-1590555</c:v>
                </c:pt>
                <c:pt idx="1">
                  <c:v>-616834</c:v>
                </c:pt>
                <c:pt idx="2">
                  <c:v>318972</c:v>
                </c:pt>
              </c:numCache>
            </c:numRef>
          </c:val>
          <c:extLst>
            <c:ext xmlns:c16="http://schemas.microsoft.com/office/drawing/2014/chart" uri="{C3380CC4-5D6E-409C-BE32-E72D297353CC}">
              <c16:uniqueId val="{00000000-1820-404E-850A-6E1D8442B858}"/>
            </c:ext>
          </c:extLst>
        </c:ser>
        <c:dLbls>
          <c:dLblPos val="ctr"/>
          <c:showLegendKey val="0"/>
          <c:showVal val="1"/>
          <c:showCatName val="0"/>
          <c:showSerName val="0"/>
          <c:showPercent val="0"/>
          <c:showBubbleSize val="0"/>
        </c:dLbls>
        <c:gapWidth val="150"/>
        <c:axId val="420047904"/>
        <c:axId val="420048888"/>
      </c:barChart>
      <c:catAx>
        <c:axId val="42004790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1" i="0" u="none" strike="noStrike" kern="1200" spc="20" baseline="0">
                <a:solidFill>
                  <a:schemeClr val="dk1">
                    <a:lumMod val="65000"/>
                    <a:lumOff val="35000"/>
                  </a:schemeClr>
                </a:solidFill>
                <a:latin typeface="+mn-lt"/>
                <a:ea typeface="+mn-ea"/>
                <a:cs typeface="+mn-cs"/>
              </a:defRPr>
            </a:pPr>
            <a:endParaRPr lang="en-US"/>
          </a:p>
        </c:txPr>
        <c:crossAx val="420048888"/>
        <c:crosses val="autoZero"/>
        <c:auto val="1"/>
        <c:lblAlgn val="ctr"/>
        <c:lblOffset val="100"/>
        <c:noMultiLvlLbl val="0"/>
      </c:catAx>
      <c:valAx>
        <c:axId val="420048888"/>
        <c:scaling>
          <c:orientation val="minMax"/>
        </c:scaling>
        <c:delete val="0"/>
        <c:axPos val="l"/>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spc="20" baseline="0">
                <a:solidFill>
                  <a:schemeClr val="dk1">
                    <a:lumMod val="65000"/>
                    <a:lumOff val="35000"/>
                  </a:schemeClr>
                </a:solidFill>
                <a:latin typeface="+mn-lt"/>
                <a:ea typeface="+mn-ea"/>
                <a:cs typeface="+mn-cs"/>
              </a:defRPr>
            </a:pPr>
            <a:endParaRPr lang="en-US"/>
          </a:p>
        </c:txPr>
        <c:crossAx val="420047904"/>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showDLblsOverMax val="0"/>
  </c:chart>
  <c:spPr>
    <a:solidFill>
      <a:schemeClr val="lt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6C6D13-AF2D-4596-BB3F-3F0D3E6DD18C}" type="doc">
      <dgm:prSet loTypeId="urn:microsoft.com/office/officeart/2005/8/layout/hProcess9" loCatId="process" qsTypeId="urn:microsoft.com/office/officeart/2005/8/quickstyle/simple1" qsCatId="simple" csTypeId="urn:microsoft.com/office/officeart/2005/8/colors/accent6_2" csCatId="accent6" phldr="1"/>
      <dgm:spPr/>
    </dgm:pt>
    <dgm:pt modelId="{48561FBF-F5F8-415E-8A89-AE068E54197A}">
      <dgm:prSet phldrT="[Text]"/>
      <dgm:spPr/>
      <dgm:t>
        <a:bodyPr/>
        <a:lstStyle/>
        <a:p>
          <a:r>
            <a:rPr lang="en-US" dirty="0" smtClean="0">
              <a:solidFill>
                <a:schemeClr val="bg1"/>
              </a:solidFill>
            </a:rPr>
            <a:t>Borrowed $2M – July 2017</a:t>
          </a:r>
          <a:endParaRPr lang="en-US" dirty="0">
            <a:solidFill>
              <a:schemeClr val="bg1"/>
            </a:solidFill>
          </a:endParaRPr>
        </a:p>
      </dgm:t>
    </dgm:pt>
    <dgm:pt modelId="{945EA8F6-6553-40C7-ABCD-0BBA0B68DFD0}" type="parTrans" cxnId="{14FCB5DA-9FA3-4CB5-95B9-C6F97A3191F0}">
      <dgm:prSet/>
      <dgm:spPr/>
      <dgm:t>
        <a:bodyPr/>
        <a:lstStyle/>
        <a:p>
          <a:endParaRPr lang="en-US"/>
        </a:p>
      </dgm:t>
    </dgm:pt>
    <dgm:pt modelId="{A92290B5-4F8C-4355-A69E-778D0A1984B7}" type="sibTrans" cxnId="{14FCB5DA-9FA3-4CB5-95B9-C6F97A3191F0}">
      <dgm:prSet/>
      <dgm:spPr/>
      <dgm:t>
        <a:bodyPr/>
        <a:lstStyle/>
        <a:p>
          <a:endParaRPr lang="en-US"/>
        </a:p>
      </dgm:t>
    </dgm:pt>
    <dgm:pt modelId="{3D697D21-5D00-4651-A117-48EE11204FC3}">
      <dgm:prSet phldrT="[Text]"/>
      <dgm:spPr/>
      <dgm:t>
        <a:bodyPr/>
        <a:lstStyle/>
        <a:p>
          <a:r>
            <a:rPr lang="en-US" dirty="0" smtClean="0">
              <a:solidFill>
                <a:schemeClr val="bg1"/>
              </a:solidFill>
            </a:rPr>
            <a:t>RAN is due in March 2019</a:t>
          </a:r>
          <a:endParaRPr lang="en-US" dirty="0">
            <a:solidFill>
              <a:schemeClr val="bg1"/>
            </a:solidFill>
          </a:endParaRPr>
        </a:p>
      </dgm:t>
    </dgm:pt>
    <dgm:pt modelId="{CCC5A75A-1399-429E-96CE-A180A7DF0396}" type="parTrans" cxnId="{005D8182-F362-4B17-8D9D-438ED8F4AFD0}">
      <dgm:prSet/>
      <dgm:spPr/>
      <dgm:t>
        <a:bodyPr/>
        <a:lstStyle/>
        <a:p>
          <a:endParaRPr lang="en-US"/>
        </a:p>
      </dgm:t>
    </dgm:pt>
    <dgm:pt modelId="{EDDA69B7-DDF3-46BC-B850-BA08F4F4AAE4}" type="sibTrans" cxnId="{005D8182-F362-4B17-8D9D-438ED8F4AFD0}">
      <dgm:prSet/>
      <dgm:spPr/>
      <dgm:t>
        <a:bodyPr/>
        <a:lstStyle/>
        <a:p>
          <a:endParaRPr lang="en-US"/>
        </a:p>
      </dgm:t>
    </dgm:pt>
    <dgm:pt modelId="{B760A578-351A-46D5-B09C-2879526B894A}">
      <dgm:prSet phldrT="[Text]"/>
      <dgm:spPr/>
      <dgm:t>
        <a:bodyPr/>
        <a:lstStyle/>
        <a:p>
          <a:r>
            <a:rPr lang="en-US" dirty="0" smtClean="0">
              <a:solidFill>
                <a:schemeClr val="bg1"/>
              </a:solidFill>
            </a:rPr>
            <a:t>No additional borrowing will be needed</a:t>
          </a:r>
          <a:endParaRPr lang="en-US" dirty="0">
            <a:solidFill>
              <a:schemeClr val="bg1"/>
            </a:solidFill>
          </a:endParaRPr>
        </a:p>
      </dgm:t>
    </dgm:pt>
    <dgm:pt modelId="{735BB5B9-2AEF-4643-AE80-82DBAA91A4D4}" type="parTrans" cxnId="{18433FC4-067C-4DFE-9EDE-613B377C375C}">
      <dgm:prSet/>
      <dgm:spPr/>
      <dgm:t>
        <a:bodyPr/>
        <a:lstStyle/>
        <a:p>
          <a:endParaRPr lang="en-US"/>
        </a:p>
      </dgm:t>
    </dgm:pt>
    <dgm:pt modelId="{4234E461-D489-4361-9562-DCACC486D7CA}" type="sibTrans" cxnId="{18433FC4-067C-4DFE-9EDE-613B377C375C}">
      <dgm:prSet/>
      <dgm:spPr/>
      <dgm:t>
        <a:bodyPr/>
        <a:lstStyle/>
        <a:p>
          <a:endParaRPr lang="en-US"/>
        </a:p>
      </dgm:t>
    </dgm:pt>
    <dgm:pt modelId="{42F5DED2-0EFF-4071-A89C-53E828632827}">
      <dgm:prSet phldrT="[Text]"/>
      <dgm:spPr/>
      <dgm:t>
        <a:bodyPr/>
        <a:lstStyle/>
        <a:p>
          <a:r>
            <a:rPr lang="en-US" dirty="0" smtClean="0">
              <a:solidFill>
                <a:schemeClr val="bg1"/>
              </a:solidFill>
            </a:rPr>
            <a:t>Borrowed $1M – July 2018</a:t>
          </a:r>
          <a:endParaRPr lang="en-US" dirty="0">
            <a:solidFill>
              <a:schemeClr val="bg1"/>
            </a:solidFill>
          </a:endParaRPr>
        </a:p>
      </dgm:t>
    </dgm:pt>
    <dgm:pt modelId="{F0CBE806-8B64-46E4-B2D7-FA10AF77DCF5}" type="parTrans" cxnId="{0CE89052-A9FD-4DBD-BFE8-F4DF7C15E65B}">
      <dgm:prSet/>
      <dgm:spPr/>
      <dgm:t>
        <a:bodyPr/>
        <a:lstStyle/>
        <a:p>
          <a:endParaRPr lang="en-US"/>
        </a:p>
      </dgm:t>
    </dgm:pt>
    <dgm:pt modelId="{7C431E5B-318D-49EB-86E1-424144489D5B}" type="sibTrans" cxnId="{0CE89052-A9FD-4DBD-BFE8-F4DF7C15E65B}">
      <dgm:prSet/>
      <dgm:spPr/>
      <dgm:t>
        <a:bodyPr/>
        <a:lstStyle/>
        <a:p>
          <a:endParaRPr lang="en-US"/>
        </a:p>
      </dgm:t>
    </dgm:pt>
    <dgm:pt modelId="{C7AD218F-30C5-465D-B8DA-FC9751B6557B}" type="pres">
      <dgm:prSet presAssocID="{096C6D13-AF2D-4596-BB3F-3F0D3E6DD18C}" presName="CompostProcess" presStyleCnt="0">
        <dgm:presLayoutVars>
          <dgm:dir/>
          <dgm:resizeHandles val="exact"/>
        </dgm:presLayoutVars>
      </dgm:prSet>
      <dgm:spPr/>
    </dgm:pt>
    <dgm:pt modelId="{113A8400-FC33-4CC1-80AA-2302D1E252ED}" type="pres">
      <dgm:prSet presAssocID="{096C6D13-AF2D-4596-BB3F-3F0D3E6DD18C}" presName="arrow" presStyleLbl="bgShp" presStyleIdx="0" presStyleCnt="1"/>
      <dgm:spPr/>
    </dgm:pt>
    <dgm:pt modelId="{AD3E251C-E1BD-4DF7-AC4F-77EF4CB2F366}" type="pres">
      <dgm:prSet presAssocID="{096C6D13-AF2D-4596-BB3F-3F0D3E6DD18C}" presName="linearProcess" presStyleCnt="0"/>
      <dgm:spPr/>
    </dgm:pt>
    <dgm:pt modelId="{30B0FBAA-94DF-441E-990F-D98D0976CDC0}" type="pres">
      <dgm:prSet presAssocID="{48561FBF-F5F8-415E-8A89-AE068E54197A}" presName="textNode" presStyleLbl="node1" presStyleIdx="0" presStyleCnt="4">
        <dgm:presLayoutVars>
          <dgm:bulletEnabled val="1"/>
        </dgm:presLayoutVars>
      </dgm:prSet>
      <dgm:spPr/>
      <dgm:t>
        <a:bodyPr/>
        <a:lstStyle/>
        <a:p>
          <a:endParaRPr lang="en-US"/>
        </a:p>
      </dgm:t>
    </dgm:pt>
    <dgm:pt modelId="{0ED054ED-5369-4377-8847-1E938CE602CF}" type="pres">
      <dgm:prSet presAssocID="{A92290B5-4F8C-4355-A69E-778D0A1984B7}" presName="sibTrans" presStyleCnt="0"/>
      <dgm:spPr/>
    </dgm:pt>
    <dgm:pt modelId="{0BABB53A-4505-4507-9C08-FD7A3943C2A6}" type="pres">
      <dgm:prSet presAssocID="{42F5DED2-0EFF-4071-A89C-53E828632827}" presName="textNode" presStyleLbl="node1" presStyleIdx="1" presStyleCnt="4">
        <dgm:presLayoutVars>
          <dgm:bulletEnabled val="1"/>
        </dgm:presLayoutVars>
      </dgm:prSet>
      <dgm:spPr/>
      <dgm:t>
        <a:bodyPr/>
        <a:lstStyle/>
        <a:p>
          <a:endParaRPr lang="en-US"/>
        </a:p>
      </dgm:t>
    </dgm:pt>
    <dgm:pt modelId="{A1E84F19-A35F-4070-876B-2F1D28ACD446}" type="pres">
      <dgm:prSet presAssocID="{7C431E5B-318D-49EB-86E1-424144489D5B}" presName="sibTrans" presStyleCnt="0"/>
      <dgm:spPr/>
    </dgm:pt>
    <dgm:pt modelId="{F9FB44B3-C7C9-49DE-8B6E-0CCD2DEC90A3}" type="pres">
      <dgm:prSet presAssocID="{3D697D21-5D00-4651-A117-48EE11204FC3}" presName="textNode" presStyleLbl="node1" presStyleIdx="2" presStyleCnt="4">
        <dgm:presLayoutVars>
          <dgm:bulletEnabled val="1"/>
        </dgm:presLayoutVars>
      </dgm:prSet>
      <dgm:spPr/>
      <dgm:t>
        <a:bodyPr/>
        <a:lstStyle/>
        <a:p>
          <a:endParaRPr lang="en-US"/>
        </a:p>
      </dgm:t>
    </dgm:pt>
    <dgm:pt modelId="{6534466D-73AF-4FED-916A-EBE8EFEC909F}" type="pres">
      <dgm:prSet presAssocID="{EDDA69B7-DDF3-46BC-B850-BA08F4F4AAE4}" presName="sibTrans" presStyleCnt="0"/>
      <dgm:spPr/>
    </dgm:pt>
    <dgm:pt modelId="{DF9C85D9-88A5-4EF3-9434-4137E156A4B3}" type="pres">
      <dgm:prSet presAssocID="{B760A578-351A-46D5-B09C-2879526B894A}" presName="textNode" presStyleLbl="node1" presStyleIdx="3" presStyleCnt="4">
        <dgm:presLayoutVars>
          <dgm:bulletEnabled val="1"/>
        </dgm:presLayoutVars>
      </dgm:prSet>
      <dgm:spPr/>
      <dgm:t>
        <a:bodyPr/>
        <a:lstStyle/>
        <a:p>
          <a:endParaRPr lang="en-US"/>
        </a:p>
      </dgm:t>
    </dgm:pt>
  </dgm:ptLst>
  <dgm:cxnLst>
    <dgm:cxn modelId="{3E604547-9FC1-411D-8084-0F797F3DCE94}" type="presOf" srcId="{3D697D21-5D00-4651-A117-48EE11204FC3}" destId="{F9FB44B3-C7C9-49DE-8B6E-0CCD2DEC90A3}" srcOrd="0" destOrd="0" presId="urn:microsoft.com/office/officeart/2005/8/layout/hProcess9"/>
    <dgm:cxn modelId="{18433FC4-067C-4DFE-9EDE-613B377C375C}" srcId="{096C6D13-AF2D-4596-BB3F-3F0D3E6DD18C}" destId="{B760A578-351A-46D5-B09C-2879526B894A}" srcOrd="3" destOrd="0" parTransId="{735BB5B9-2AEF-4643-AE80-82DBAA91A4D4}" sibTransId="{4234E461-D489-4361-9562-DCACC486D7CA}"/>
    <dgm:cxn modelId="{0CE89052-A9FD-4DBD-BFE8-F4DF7C15E65B}" srcId="{096C6D13-AF2D-4596-BB3F-3F0D3E6DD18C}" destId="{42F5DED2-0EFF-4071-A89C-53E828632827}" srcOrd="1" destOrd="0" parTransId="{F0CBE806-8B64-46E4-B2D7-FA10AF77DCF5}" sibTransId="{7C431E5B-318D-49EB-86E1-424144489D5B}"/>
    <dgm:cxn modelId="{14FCB5DA-9FA3-4CB5-95B9-C6F97A3191F0}" srcId="{096C6D13-AF2D-4596-BB3F-3F0D3E6DD18C}" destId="{48561FBF-F5F8-415E-8A89-AE068E54197A}" srcOrd="0" destOrd="0" parTransId="{945EA8F6-6553-40C7-ABCD-0BBA0B68DFD0}" sibTransId="{A92290B5-4F8C-4355-A69E-778D0A1984B7}"/>
    <dgm:cxn modelId="{005D8182-F362-4B17-8D9D-438ED8F4AFD0}" srcId="{096C6D13-AF2D-4596-BB3F-3F0D3E6DD18C}" destId="{3D697D21-5D00-4651-A117-48EE11204FC3}" srcOrd="2" destOrd="0" parTransId="{CCC5A75A-1399-429E-96CE-A180A7DF0396}" sibTransId="{EDDA69B7-DDF3-46BC-B850-BA08F4F4AAE4}"/>
    <dgm:cxn modelId="{D32DA68F-7E85-4CAC-A730-B726CC142682}" type="presOf" srcId="{42F5DED2-0EFF-4071-A89C-53E828632827}" destId="{0BABB53A-4505-4507-9C08-FD7A3943C2A6}" srcOrd="0" destOrd="0" presId="urn:microsoft.com/office/officeart/2005/8/layout/hProcess9"/>
    <dgm:cxn modelId="{16239EBE-E952-440B-9719-797493021239}" type="presOf" srcId="{B760A578-351A-46D5-B09C-2879526B894A}" destId="{DF9C85D9-88A5-4EF3-9434-4137E156A4B3}" srcOrd="0" destOrd="0" presId="urn:microsoft.com/office/officeart/2005/8/layout/hProcess9"/>
    <dgm:cxn modelId="{8472CA25-CDFD-45DD-9327-C54EC4674F6F}" type="presOf" srcId="{096C6D13-AF2D-4596-BB3F-3F0D3E6DD18C}" destId="{C7AD218F-30C5-465D-B8DA-FC9751B6557B}" srcOrd="0" destOrd="0" presId="urn:microsoft.com/office/officeart/2005/8/layout/hProcess9"/>
    <dgm:cxn modelId="{50E38CD2-B203-43B5-B98C-19DE2B712578}" type="presOf" srcId="{48561FBF-F5F8-415E-8A89-AE068E54197A}" destId="{30B0FBAA-94DF-441E-990F-D98D0976CDC0}" srcOrd="0" destOrd="0" presId="urn:microsoft.com/office/officeart/2005/8/layout/hProcess9"/>
    <dgm:cxn modelId="{502AAAF1-7790-4D20-91DF-73E69920AE63}" type="presParOf" srcId="{C7AD218F-30C5-465D-B8DA-FC9751B6557B}" destId="{113A8400-FC33-4CC1-80AA-2302D1E252ED}" srcOrd="0" destOrd="0" presId="urn:microsoft.com/office/officeart/2005/8/layout/hProcess9"/>
    <dgm:cxn modelId="{77081110-979F-4CD2-97D5-B4EE33AF8583}" type="presParOf" srcId="{C7AD218F-30C5-465D-B8DA-FC9751B6557B}" destId="{AD3E251C-E1BD-4DF7-AC4F-77EF4CB2F366}" srcOrd="1" destOrd="0" presId="urn:microsoft.com/office/officeart/2005/8/layout/hProcess9"/>
    <dgm:cxn modelId="{05B6D20A-CB0C-4C4F-A189-A5AECF19C518}" type="presParOf" srcId="{AD3E251C-E1BD-4DF7-AC4F-77EF4CB2F366}" destId="{30B0FBAA-94DF-441E-990F-D98D0976CDC0}" srcOrd="0" destOrd="0" presId="urn:microsoft.com/office/officeart/2005/8/layout/hProcess9"/>
    <dgm:cxn modelId="{5600FA77-8970-4C06-92C9-530D60326253}" type="presParOf" srcId="{AD3E251C-E1BD-4DF7-AC4F-77EF4CB2F366}" destId="{0ED054ED-5369-4377-8847-1E938CE602CF}" srcOrd="1" destOrd="0" presId="urn:microsoft.com/office/officeart/2005/8/layout/hProcess9"/>
    <dgm:cxn modelId="{CDD45C0E-E62B-429C-BDEE-8F022A3C6BD5}" type="presParOf" srcId="{AD3E251C-E1BD-4DF7-AC4F-77EF4CB2F366}" destId="{0BABB53A-4505-4507-9C08-FD7A3943C2A6}" srcOrd="2" destOrd="0" presId="urn:microsoft.com/office/officeart/2005/8/layout/hProcess9"/>
    <dgm:cxn modelId="{230906F7-0AD7-4947-8F5F-CDD649898328}" type="presParOf" srcId="{AD3E251C-E1BD-4DF7-AC4F-77EF4CB2F366}" destId="{A1E84F19-A35F-4070-876B-2F1D28ACD446}" srcOrd="3" destOrd="0" presId="urn:microsoft.com/office/officeart/2005/8/layout/hProcess9"/>
    <dgm:cxn modelId="{BFE9EA23-8884-42D1-8E7C-1132B17BA4D2}" type="presParOf" srcId="{AD3E251C-E1BD-4DF7-AC4F-77EF4CB2F366}" destId="{F9FB44B3-C7C9-49DE-8B6E-0CCD2DEC90A3}" srcOrd="4" destOrd="0" presId="urn:microsoft.com/office/officeart/2005/8/layout/hProcess9"/>
    <dgm:cxn modelId="{1DDE5A21-F783-484B-8129-0A8974951F0D}" type="presParOf" srcId="{AD3E251C-E1BD-4DF7-AC4F-77EF4CB2F366}" destId="{6534466D-73AF-4FED-916A-EBE8EFEC909F}" srcOrd="5" destOrd="0" presId="urn:microsoft.com/office/officeart/2005/8/layout/hProcess9"/>
    <dgm:cxn modelId="{AA1BBEE3-66DA-4507-B29D-54334573147A}" type="presParOf" srcId="{AD3E251C-E1BD-4DF7-AC4F-77EF4CB2F366}" destId="{DF9C85D9-88A5-4EF3-9434-4137E156A4B3}"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FAF2340-FBEB-4B1A-B287-2103108E55E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DBD8CA1-8ACE-42DE-A33D-45306EC0A41B}">
      <dgm:prSet phldrT="[Text]" custT="1"/>
      <dgm:spPr>
        <a:solidFill>
          <a:schemeClr val="accent6"/>
        </a:solidFill>
        <a:ln w="76200">
          <a:solidFill>
            <a:schemeClr val="tx1"/>
          </a:solidFill>
        </a:ln>
      </dgm:spPr>
      <dgm:t>
        <a:bodyPr/>
        <a:lstStyle/>
        <a:p>
          <a:pPr algn="ctr"/>
          <a:r>
            <a:rPr lang="en-US" sz="2400" b="1" kern="1200" dirty="0" smtClean="0">
              <a:solidFill>
                <a:srgbClr val="002060"/>
              </a:solidFill>
              <a:latin typeface="+mn-lt"/>
              <a:ea typeface="+mn-ea"/>
              <a:cs typeface="+mn-cs"/>
            </a:rPr>
            <a:t>Harpursville Classification:        No Designation</a:t>
          </a:r>
          <a:endParaRPr lang="en-US" sz="2400" b="1" kern="1200" dirty="0">
            <a:solidFill>
              <a:srgbClr val="002060"/>
            </a:solidFill>
            <a:latin typeface="+mn-lt"/>
            <a:ea typeface="+mn-ea"/>
            <a:cs typeface="+mn-cs"/>
          </a:endParaRPr>
        </a:p>
      </dgm:t>
    </dgm:pt>
    <dgm:pt modelId="{9A407BEB-DE43-4317-8AB9-625A01412F13}" type="parTrans" cxnId="{EBB0978F-6BB8-4A37-88F9-2173BC2FDC87}">
      <dgm:prSet/>
      <dgm:spPr/>
      <dgm:t>
        <a:bodyPr/>
        <a:lstStyle/>
        <a:p>
          <a:endParaRPr lang="en-US"/>
        </a:p>
      </dgm:t>
    </dgm:pt>
    <dgm:pt modelId="{D32C313A-13FC-43B0-BAEA-33C9C0683EF4}" type="sibTrans" cxnId="{EBB0978F-6BB8-4A37-88F9-2173BC2FDC87}">
      <dgm:prSet/>
      <dgm:spPr/>
      <dgm:t>
        <a:bodyPr/>
        <a:lstStyle/>
        <a:p>
          <a:endParaRPr lang="en-US"/>
        </a:p>
      </dgm:t>
    </dgm:pt>
    <dgm:pt modelId="{A472241B-C53A-4FBA-9EAD-9B616A5F152B}" type="pres">
      <dgm:prSet presAssocID="{0FAF2340-FBEB-4B1A-B287-2103108E55E5}" presName="linear" presStyleCnt="0">
        <dgm:presLayoutVars>
          <dgm:animLvl val="lvl"/>
          <dgm:resizeHandles val="exact"/>
        </dgm:presLayoutVars>
      </dgm:prSet>
      <dgm:spPr/>
      <dgm:t>
        <a:bodyPr/>
        <a:lstStyle/>
        <a:p>
          <a:endParaRPr lang="en-US"/>
        </a:p>
      </dgm:t>
    </dgm:pt>
    <dgm:pt modelId="{A68062D6-8AAF-4442-9275-CF4D71379F96}" type="pres">
      <dgm:prSet presAssocID="{BDBD8CA1-8ACE-42DE-A33D-45306EC0A41B}" presName="parentText" presStyleLbl="node1" presStyleIdx="0" presStyleCnt="1" custLinFactY="-25594" custLinFactNeighborX="-1458" custLinFactNeighborY="-100000">
        <dgm:presLayoutVars>
          <dgm:chMax val="0"/>
          <dgm:bulletEnabled val="1"/>
        </dgm:presLayoutVars>
      </dgm:prSet>
      <dgm:spPr/>
      <dgm:t>
        <a:bodyPr/>
        <a:lstStyle/>
        <a:p>
          <a:endParaRPr lang="en-US"/>
        </a:p>
      </dgm:t>
    </dgm:pt>
  </dgm:ptLst>
  <dgm:cxnLst>
    <dgm:cxn modelId="{EBB0978F-6BB8-4A37-88F9-2173BC2FDC87}" srcId="{0FAF2340-FBEB-4B1A-B287-2103108E55E5}" destId="{BDBD8CA1-8ACE-42DE-A33D-45306EC0A41B}" srcOrd="0" destOrd="0" parTransId="{9A407BEB-DE43-4317-8AB9-625A01412F13}" sibTransId="{D32C313A-13FC-43B0-BAEA-33C9C0683EF4}"/>
    <dgm:cxn modelId="{80C92918-2531-48D2-BEFD-ECD459257FEA}" type="presOf" srcId="{BDBD8CA1-8ACE-42DE-A33D-45306EC0A41B}" destId="{A68062D6-8AAF-4442-9275-CF4D71379F96}" srcOrd="0" destOrd="0" presId="urn:microsoft.com/office/officeart/2005/8/layout/vList2"/>
    <dgm:cxn modelId="{CB4136B8-D897-4D01-A588-2868EF9C1984}" type="presOf" srcId="{0FAF2340-FBEB-4B1A-B287-2103108E55E5}" destId="{A472241B-C53A-4FBA-9EAD-9B616A5F152B}" srcOrd="0" destOrd="0" presId="urn:microsoft.com/office/officeart/2005/8/layout/vList2"/>
    <dgm:cxn modelId="{70D24FB3-65EE-46B6-9601-BB80B1E3D9C5}" type="presParOf" srcId="{A472241B-C53A-4FBA-9EAD-9B616A5F152B}" destId="{A68062D6-8AAF-4442-9275-CF4D71379F9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1B9323-570B-4B32-9096-43F25E6E3FE4}" type="doc">
      <dgm:prSet loTypeId="urn:microsoft.com/office/officeart/2005/8/layout/default" loCatId="list" qsTypeId="urn:microsoft.com/office/officeart/2005/8/quickstyle/simple1" qsCatId="simple" csTypeId="urn:microsoft.com/office/officeart/2005/8/colors/accent6_2" csCatId="accent6" phldr="1"/>
      <dgm:spPr/>
      <dgm:t>
        <a:bodyPr/>
        <a:lstStyle/>
        <a:p>
          <a:endParaRPr lang="en-US"/>
        </a:p>
      </dgm:t>
    </dgm:pt>
    <dgm:pt modelId="{00F37351-6B03-4D52-8D17-07D6407A8A07}">
      <dgm:prSet phldrT="[Text]"/>
      <dgm:spPr/>
      <dgm:t>
        <a:bodyPr/>
        <a:lstStyle/>
        <a:p>
          <a:r>
            <a:rPr lang="en-US" dirty="0" smtClean="0">
              <a:solidFill>
                <a:schemeClr val="bg1"/>
              </a:solidFill>
            </a:rPr>
            <a:t>Office of State Comptroller</a:t>
          </a:r>
          <a:endParaRPr lang="en-US" dirty="0">
            <a:solidFill>
              <a:schemeClr val="bg1"/>
            </a:solidFill>
          </a:endParaRPr>
        </a:p>
      </dgm:t>
    </dgm:pt>
    <dgm:pt modelId="{E66A4B6C-BC86-4D34-8985-64594E7883C7}" type="parTrans" cxnId="{D4BE3D3A-7E10-4B98-B544-CDFD751E8A42}">
      <dgm:prSet/>
      <dgm:spPr/>
      <dgm:t>
        <a:bodyPr/>
        <a:lstStyle/>
        <a:p>
          <a:endParaRPr lang="en-US"/>
        </a:p>
      </dgm:t>
    </dgm:pt>
    <dgm:pt modelId="{B73AABFE-73C7-49EB-AAEE-29EF0D1E31F9}" type="sibTrans" cxnId="{D4BE3D3A-7E10-4B98-B544-CDFD751E8A42}">
      <dgm:prSet/>
      <dgm:spPr/>
      <dgm:t>
        <a:bodyPr/>
        <a:lstStyle/>
        <a:p>
          <a:endParaRPr lang="en-US"/>
        </a:p>
      </dgm:t>
    </dgm:pt>
    <dgm:pt modelId="{D1C13B69-7B28-43A4-AB9A-1ADDBA4582B0}">
      <dgm:prSet/>
      <dgm:spPr/>
      <dgm:t>
        <a:bodyPr/>
        <a:lstStyle/>
        <a:p>
          <a:r>
            <a:rPr lang="en-US" dirty="0" smtClean="0">
              <a:solidFill>
                <a:schemeClr val="bg1"/>
              </a:solidFill>
            </a:rPr>
            <a:t>Budgetary Solvency Perspective</a:t>
          </a:r>
        </a:p>
      </dgm:t>
    </dgm:pt>
    <dgm:pt modelId="{040E0388-E33F-429D-B4FD-04DDCF829470}" type="parTrans" cxnId="{4F61DA17-4990-40C3-AC79-733D7024AB78}">
      <dgm:prSet/>
      <dgm:spPr/>
      <dgm:t>
        <a:bodyPr/>
        <a:lstStyle/>
        <a:p>
          <a:endParaRPr lang="en-US"/>
        </a:p>
      </dgm:t>
    </dgm:pt>
    <dgm:pt modelId="{6307DD8A-9781-4222-814D-7FF5E2676592}" type="sibTrans" cxnId="{4F61DA17-4990-40C3-AC79-733D7024AB78}">
      <dgm:prSet/>
      <dgm:spPr/>
      <dgm:t>
        <a:bodyPr/>
        <a:lstStyle/>
        <a:p>
          <a:endParaRPr lang="en-US"/>
        </a:p>
      </dgm:t>
    </dgm:pt>
    <dgm:pt modelId="{3F45BBC4-1A73-4755-BE0D-51B9AADFA5ED}">
      <dgm:prSet/>
      <dgm:spPr/>
      <dgm:t>
        <a:bodyPr/>
        <a:lstStyle/>
        <a:p>
          <a:r>
            <a:rPr lang="en-US" dirty="0" smtClean="0">
              <a:solidFill>
                <a:schemeClr val="bg1"/>
              </a:solidFill>
            </a:rPr>
            <a:t>Based on a 100-point scale</a:t>
          </a:r>
        </a:p>
      </dgm:t>
    </dgm:pt>
    <dgm:pt modelId="{8B03317D-DF6B-4768-9588-C5D4C5AA71EA}" type="parTrans" cxnId="{20A3D9D4-FCE4-48B2-8E25-026017CFF99F}">
      <dgm:prSet/>
      <dgm:spPr/>
      <dgm:t>
        <a:bodyPr/>
        <a:lstStyle/>
        <a:p>
          <a:endParaRPr lang="en-US"/>
        </a:p>
      </dgm:t>
    </dgm:pt>
    <dgm:pt modelId="{D040778A-9CE9-4005-AFB9-C54A46C42B40}" type="sibTrans" cxnId="{20A3D9D4-FCE4-48B2-8E25-026017CFF99F}">
      <dgm:prSet/>
      <dgm:spPr/>
      <dgm:t>
        <a:bodyPr/>
        <a:lstStyle/>
        <a:p>
          <a:endParaRPr lang="en-US"/>
        </a:p>
      </dgm:t>
    </dgm:pt>
    <dgm:pt modelId="{9B990669-27F8-456D-9BEA-35A22E88251D}" type="pres">
      <dgm:prSet presAssocID="{2C1B9323-570B-4B32-9096-43F25E6E3FE4}" presName="diagram" presStyleCnt="0">
        <dgm:presLayoutVars>
          <dgm:dir/>
          <dgm:resizeHandles val="exact"/>
        </dgm:presLayoutVars>
      </dgm:prSet>
      <dgm:spPr/>
      <dgm:t>
        <a:bodyPr/>
        <a:lstStyle/>
        <a:p>
          <a:endParaRPr lang="en-US"/>
        </a:p>
      </dgm:t>
    </dgm:pt>
    <dgm:pt modelId="{31A30AF6-C478-43BC-B803-A544711BE9B0}" type="pres">
      <dgm:prSet presAssocID="{00F37351-6B03-4D52-8D17-07D6407A8A07}" presName="node" presStyleLbl="node1" presStyleIdx="0" presStyleCnt="3">
        <dgm:presLayoutVars>
          <dgm:bulletEnabled val="1"/>
        </dgm:presLayoutVars>
      </dgm:prSet>
      <dgm:spPr/>
      <dgm:t>
        <a:bodyPr/>
        <a:lstStyle/>
        <a:p>
          <a:endParaRPr lang="en-US"/>
        </a:p>
      </dgm:t>
    </dgm:pt>
    <dgm:pt modelId="{2E02220D-0835-4921-877F-EC115170CF13}" type="pres">
      <dgm:prSet presAssocID="{B73AABFE-73C7-49EB-AAEE-29EF0D1E31F9}" presName="sibTrans" presStyleCnt="0"/>
      <dgm:spPr/>
      <dgm:t>
        <a:bodyPr/>
        <a:lstStyle/>
        <a:p>
          <a:endParaRPr lang="en-US"/>
        </a:p>
      </dgm:t>
    </dgm:pt>
    <dgm:pt modelId="{3F6C7E6C-90D5-47E7-88F8-2991F8F4E2C8}" type="pres">
      <dgm:prSet presAssocID="{D1C13B69-7B28-43A4-AB9A-1ADDBA4582B0}" presName="node" presStyleLbl="node1" presStyleIdx="1" presStyleCnt="3">
        <dgm:presLayoutVars>
          <dgm:bulletEnabled val="1"/>
        </dgm:presLayoutVars>
      </dgm:prSet>
      <dgm:spPr/>
      <dgm:t>
        <a:bodyPr/>
        <a:lstStyle/>
        <a:p>
          <a:endParaRPr lang="en-US"/>
        </a:p>
      </dgm:t>
    </dgm:pt>
    <dgm:pt modelId="{5D768DF6-AC3E-4BEE-B121-0F0D73C2BC28}" type="pres">
      <dgm:prSet presAssocID="{6307DD8A-9781-4222-814D-7FF5E2676592}" presName="sibTrans" presStyleCnt="0"/>
      <dgm:spPr/>
      <dgm:t>
        <a:bodyPr/>
        <a:lstStyle/>
        <a:p>
          <a:endParaRPr lang="en-US"/>
        </a:p>
      </dgm:t>
    </dgm:pt>
    <dgm:pt modelId="{64F037CC-490A-4342-8E34-929F92A16B5D}" type="pres">
      <dgm:prSet presAssocID="{3F45BBC4-1A73-4755-BE0D-51B9AADFA5ED}" presName="node" presStyleLbl="node1" presStyleIdx="2" presStyleCnt="3">
        <dgm:presLayoutVars>
          <dgm:bulletEnabled val="1"/>
        </dgm:presLayoutVars>
      </dgm:prSet>
      <dgm:spPr/>
      <dgm:t>
        <a:bodyPr/>
        <a:lstStyle/>
        <a:p>
          <a:endParaRPr lang="en-US"/>
        </a:p>
      </dgm:t>
    </dgm:pt>
  </dgm:ptLst>
  <dgm:cxnLst>
    <dgm:cxn modelId="{ED2DE02E-7AA4-4BFC-B8AE-193C2B3341EF}" type="presOf" srcId="{00F37351-6B03-4D52-8D17-07D6407A8A07}" destId="{31A30AF6-C478-43BC-B803-A544711BE9B0}" srcOrd="0" destOrd="0" presId="urn:microsoft.com/office/officeart/2005/8/layout/default"/>
    <dgm:cxn modelId="{C9822142-75E7-46C2-B1BD-D25B3BA1183D}" type="presOf" srcId="{D1C13B69-7B28-43A4-AB9A-1ADDBA4582B0}" destId="{3F6C7E6C-90D5-47E7-88F8-2991F8F4E2C8}" srcOrd="0" destOrd="0" presId="urn:microsoft.com/office/officeart/2005/8/layout/default"/>
    <dgm:cxn modelId="{4F61DA17-4990-40C3-AC79-733D7024AB78}" srcId="{2C1B9323-570B-4B32-9096-43F25E6E3FE4}" destId="{D1C13B69-7B28-43A4-AB9A-1ADDBA4582B0}" srcOrd="1" destOrd="0" parTransId="{040E0388-E33F-429D-B4FD-04DDCF829470}" sibTransId="{6307DD8A-9781-4222-814D-7FF5E2676592}"/>
    <dgm:cxn modelId="{20A3D9D4-FCE4-48B2-8E25-026017CFF99F}" srcId="{2C1B9323-570B-4B32-9096-43F25E6E3FE4}" destId="{3F45BBC4-1A73-4755-BE0D-51B9AADFA5ED}" srcOrd="2" destOrd="0" parTransId="{8B03317D-DF6B-4768-9588-C5D4C5AA71EA}" sibTransId="{D040778A-9CE9-4005-AFB9-C54A46C42B40}"/>
    <dgm:cxn modelId="{D4BE3D3A-7E10-4B98-B544-CDFD751E8A42}" srcId="{2C1B9323-570B-4B32-9096-43F25E6E3FE4}" destId="{00F37351-6B03-4D52-8D17-07D6407A8A07}" srcOrd="0" destOrd="0" parTransId="{E66A4B6C-BC86-4D34-8985-64594E7883C7}" sibTransId="{B73AABFE-73C7-49EB-AAEE-29EF0D1E31F9}"/>
    <dgm:cxn modelId="{42180853-0D35-467D-8299-DF778D2D20E0}" type="presOf" srcId="{3F45BBC4-1A73-4755-BE0D-51B9AADFA5ED}" destId="{64F037CC-490A-4342-8E34-929F92A16B5D}" srcOrd="0" destOrd="0" presId="urn:microsoft.com/office/officeart/2005/8/layout/default"/>
    <dgm:cxn modelId="{FFC363CD-BB9A-468B-8070-115530E630D1}" type="presOf" srcId="{2C1B9323-570B-4B32-9096-43F25E6E3FE4}" destId="{9B990669-27F8-456D-9BEA-35A22E88251D}" srcOrd="0" destOrd="0" presId="urn:microsoft.com/office/officeart/2005/8/layout/default"/>
    <dgm:cxn modelId="{69174BB4-1601-45BA-8B44-F66857905E2B}" type="presParOf" srcId="{9B990669-27F8-456D-9BEA-35A22E88251D}" destId="{31A30AF6-C478-43BC-B803-A544711BE9B0}" srcOrd="0" destOrd="0" presId="urn:microsoft.com/office/officeart/2005/8/layout/default"/>
    <dgm:cxn modelId="{BC3F9DBB-B016-47D3-86CE-6FF7A24CBA79}" type="presParOf" srcId="{9B990669-27F8-456D-9BEA-35A22E88251D}" destId="{2E02220D-0835-4921-877F-EC115170CF13}" srcOrd="1" destOrd="0" presId="urn:microsoft.com/office/officeart/2005/8/layout/default"/>
    <dgm:cxn modelId="{85545807-4454-4F92-8D6B-F97CF0B9F520}" type="presParOf" srcId="{9B990669-27F8-456D-9BEA-35A22E88251D}" destId="{3F6C7E6C-90D5-47E7-88F8-2991F8F4E2C8}" srcOrd="2" destOrd="0" presId="urn:microsoft.com/office/officeart/2005/8/layout/default"/>
    <dgm:cxn modelId="{E6DA5019-53BF-4FF3-85AF-2207BA8CF465}" type="presParOf" srcId="{9B990669-27F8-456D-9BEA-35A22E88251D}" destId="{5D768DF6-AC3E-4BEE-B121-0F0D73C2BC28}" srcOrd="3" destOrd="0" presId="urn:microsoft.com/office/officeart/2005/8/layout/default"/>
    <dgm:cxn modelId="{A4312EA3-8C37-4664-B09E-E939821EDB99}" type="presParOf" srcId="{9B990669-27F8-456D-9BEA-35A22E88251D}" destId="{64F037CC-490A-4342-8E34-929F92A16B5D}"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AB6E0D-FBC7-4F0F-A1B9-01BA6B3A511B}" type="doc">
      <dgm:prSet loTypeId="urn:microsoft.com/office/officeart/2005/8/layout/chevronAccent+Icon" loCatId="officeonline" qsTypeId="urn:microsoft.com/office/officeart/2005/8/quickstyle/simple1" qsCatId="simple" csTypeId="urn:microsoft.com/office/officeart/2005/8/colors/accent6_2" csCatId="accent6" phldr="1"/>
      <dgm:spPr/>
    </dgm:pt>
    <dgm:pt modelId="{39E9BA3B-536A-47A5-939B-81D20B322B93}">
      <dgm:prSet phldrT="[Text]"/>
      <dgm:spPr/>
      <dgm:t>
        <a:bodyPr/>
        <a:lstStyle/>
        <a:p>
          <a:r>
            <a:rPr lang="en-US" dirty="0" smtClean="0"/>
            <a:t>Financial Indicators</a:t>
          </a:r>
          <a:endParaRPr lang="en-US" dirty="0"/>
        </a:p>
      </dgm:t>
    </dgm:pt>
    <dgm:pt modelId="{56FF07FF-2E6D-4FC4-A98F-9E24CA98E10A}" type="parTrans" cxnId="{6322BE8A-3F2B-4D5B-8FFE-07F3AAEB4469}">
      <dgm:prSet/>
      <dgm:spPr/>
      <dgm:t>
        <a:bodyPr/>
        <a:lstStyle/>
        <a:p>
          <a:endParaRPr lang="en-US"/>
        </a:p>
      </dgm:t>
    </dgm:pt>
    <dgm:pt modelId="{6D9E817B-5DDE-47F5-ADF0-5231CE4332BB}" type="sibTrans" cxnId="{6322BE8A-3F2B-4D5B-8FFE-07F3AAEB4469}">
      <dgm:prSet/>
      <dgm:spPr/>
      <dgm:t>
        <a:bodyPr/>
        <a:lstStyle/>
        <a:p>
          <a:endParaRPr lang="en-US"/>
        </a:p>
      </dgm:t>
    </dgm:pt>
    <dgm:pt modelId="{F170A320-D2C8-4175-8C85-DBDBBD127888}">
      <dgm:prSet phldrT="[Text]"/>
      <dgm:spPr/>
      <dgm:t>
        <a:bodyPr/>
        <a:lstStyle/>
        <a:p>
          <a:r>
            <a:rPr lang="en-US" dirty="0" smtClean="0"/>
            <a:t>Fiscal Score</a:t>
          </a:r>
          <a:endParaRPr lang="en-US" dirty="0"/>
        </a:p>
      </dgm:t>
    </dgm:pt>
    <dgm:pt modelId="{D5288141-D9CC-4543-9A15-6345C13175DF}" type="parTrans" cxnId="{0CBF74ED-DF20-4366-9606-1F1878850902}">
      <dgm:prSet/>
      <dgm:spPr/>
      <dgm:t>
        <a:bodyPr/>
        <a:lstStyle/>
        <a:p>
          <a:endParaRPr lang="en-US"/>
        </a:p>
      </dgm:t>
    </dgm:pt>
    <dgm:pt modelId="{D5603D40-3FEF-4B0E-A40C-4147B6609F8B}" type="sibTrans" cxnId="{0CBF74ED-DF20-4366-9606-1F1878850902}">
      <dgm:prSet/>
      <dgm:spPr/>
      <dgm:t>
        <a:bodyPr/>
        <a:lstStyle/>
        <a:p>
          <a:endParaRPr lang="en-US"/>
        </a:p>
      </dgm:t>
    </dgm:pt>
    <dgm:pt modelId="{8FCBFF53-8FA5-42AC-9EC4-40C242295E5A}">
      <dgm:prSet phldrT="[Text]"/>
      <dgm:spPr/>
      <dgm:t>
        <a:bodyPr/>
        <a:lstStyle/>
        <a:p>
          <a:r>
            <a:rPr lang="en-US" dirty="0" smtClean="0"/>
            <a:t>Designation</a:t>
          </a:r>
          <a:endParaRPr lang="en-US" dirty="0"/>
        </a:p>
      </dgm:t>
    </dgm:pt>
    <dgm:pt modelId="{862BDD12-4783-40A5-A326-8B208CFDB89A}" type="parTrans" cxnId="{3CDCE496-87E2-49F6-AF20-45BE85345C8E}">
      <dgm:prSet/>
      <dgm:spPr/>
      <dgm:t>
        <a:bodyPr/>
        <a:lstStyle/>
        <a:p>
          <a:endParaRPr lang="en-US"/>
        </a:p>
      </dgm:t>
    </dgm:pt>
    <dgm:pt modelId="{94110633-79FF-4699-8994-10BB125D1BB2}" type="sibTrans" cxnId="{3CDCE496-87E2-49F6-AF20-45BE85345C8E}">
      <dgm:prSet/>
      <dgm:spPr/>
      <dgm:t>
        <a:bodyPr/>
        <a:lstStyle/>
        <a:p>
          <a:endParaRPr lang="en-US"/>
        </a:p>
      </dgm:t>
    </dgm:pt>
    <dgm:pt modelId="{3DFFC2EA-C87E-4A8F-8269-9E088742CFB4}" type="pres">
      <dgm:prSet presAssocID="{2AAB6E0D-FBC7-4F0F-A1B9-01BA6B3A511B}" presName="Name0" presStyleCnt="0">
        <dgm:presLayoutVars>
          <dgm:dir/>
          <dgm:resizeHandles val="exact"/>
        </dgm:presLayoutVars>
      </dgm:prSet>
      <dgm:spPr/>
    </dgm:pt>
    <dgm:pt modelId="{BFA5711F-E02D-4699-A1D2-0869982D206E}" type="pres">
      <dgm:prSet presAssocID="{39E9BA3B-536A-47A5-939B-81D20B322B93}" presName="composite" presStyleCnt="0"/>
      <dgm:spPr/>
    </dgm:pt>
    <dgm:pt modelId="{30979BDB-5942-40A1-9793-6C63F9713043}" type="pres">
      <dgm:prSet presAssocID="{39E9BA3B-536A-47A5-939B-81D20B322B93}" presName="bgChev" presStyleLbl="node1" presStyleIdx="0" presStyleCnt="3"/>
      <dgm:spPr/>
    </dgm:pt>
    <dgm:pt modelId="{70778FF7-B108-4B7E-921A-5FD4BC82F242}" type="pres">
      <dgm:prSet presAssocID="{39E9BA3B-536A-47A5-939B-81D20B322B93}" presName="txNode" presStyleLbl="fgAcc1" presStyleIdx="0" presStyleCnt="3">
        <dgm:presLayoutVars>
          <dgm:bulletEnabled val="1"/>
        </dgm:presLayoutVars>
      </dgm:prSet>
      <dgm:spPr/>
      <dgm:t>
        <a:bodyPr/>
        <a:lstStyle/>
        <a:p>
          <a:endParaRPr lang="en-US"/>
        </a:p>
      </dgm:t>
    </dgm:pt>
    <dgm:pt modelId="{17BE6CE8-D701-42EA-9934-C2B65ADFB3CC}" type="pres">
      <dgm:prSet presAssocID="{6D9E817B-5DDE-47F5-ADF0-5231CE4332BB}" presName="compositeSpace" presStyleCnt="0"/>
      <dgm:spPr/>
    </dgm:pt>
    <dgm:pt modelId="{B4429382-162F-4124-A58B-F45B3A0948E6}" type="pres">
      <dgm:prSet presAssocID="{F170A320-D2C8-4175-8C85-DBDBBD127888}" presName="composite" presStyleCnt="0"/>
      <dgm:spPr/>
    </dgm:pt>
    <dgm:pt modelId="{9D7CE222-E605-4D87-9557-375F8051A7A3}" type="pres">
      <dgm:prSet presAssocID="{F170A320-D2C8-4175-8C85-DBDBBD127888}" presName="bgChev" presStyleLbl="node1" presStyleIdx="1" presStyleCnt="3"/>
      <dgm:spPr/>
    </dgm:pt>
    <dgm:pt modelId="{343B9ACF-FBF7-4E27-B75D-027469D4095E}" type="pres">
      <dgm:prSet presAssocID="{F170A320-D2C8-4175-8C85-DBDBBD127888}" presName="txNode" presStyleLbl="fgAcc1" presStyleIdx="1" presStyleCnt="3">
        <dgm:presLayoutVars>
          <dgm:bulletEnabled val="1"/>
        </dgm:presLayoutVars>
      </dgm:prSet>
      <dgm:spPr/>
      <dgm:t>
        <a:bodyPr/>
        <a:lstStyle/>
        <a:p>
          <a:endParaRPr lang="en-US"/>
        </a:p>
      </dgm:t>
    </dgm:pt>
    <dgm:pt modelId="{06F639CA-3532-4DB4-A630-67A199A5481F}" type="pres">
      <dgm:prSet presAssocID="{D5603D40-3FEF-4B0E-A40C-4147B6609F8B}" presName="compositeSpace" presStyleCnt="0"/>
      <dgm:spPr/>
    </dgm:pt>
    <dgm:pt modelId="{86C2D611-7B7E-428A-B705-BED89EF667E7}" type="pres">
      <dgm:prSet presAssocID="{8FCBFF53-8FA5-42AC-9EC4-40C242295E5A}" presName="composite" presStyleCnt="0"/>
      <dgm:spPr/>
    </dgm:pt>
    <dgm:pt modelId="{653FE531-6A38-4343-B086-2C8A974368A2}" type="pres">
      <dgm:prSet presAssocID="{8FCBFF53-8FA5-42AC-9EC4-40C242295E5A}" presName="bgChev" presStyleLbl="node1" presStyleIdx="2" presStyleCnt="3"/>
      <dgm:spPr/>
    </dgm:pt>
    <dgm:pt modelId="{C28A28B0-95C3-4168-9E7F-E08DDD3A6812}" type="pres">
      <dgm:prSet presAssocID="{8FCBFF53-8FA5-42AC-9EC4-40C242295E5A}" presName="txNode" presStyleLbl="fgAcc1" presStyleIdx="2" presStyleCnt="3">
        <dgm:presLayoutVars>
          <dgm:bulletEnabled val="1"/>
        </dgm:presLayoutVars>
      </dgm:prSet>
      <dgm:spPr/>
      <dgm:t>
        <a:bodyPr/>
        <a:lstStyle/>
        <a:p>
          <a:endParaRPr lang="en-US"/>
        </a:p>
      </dgm:t>
    </dgm:pt>
  </dgm:ptLst>
  <dgm:cxnLst>
    <dgm:cxn modelId="{0ADE468D-C8FD-4D93-B219-28CE58101225}" type="presOf" srcId="{2AAB6E0D-FBC7-4F0F-A1B9-01BA6B3A511B}" destId="{3DFFC2EA-C87E-4A8F-8269-9E088742CFB4}" srcOrd="0" destOrd="0" presId="urn:microsoft.com/office/officeart/2005/8/layout/chevronAccent+Icon"/>
    <dgm:cxn modelId="{0CBF74ED-DF20-4366-9606-1F1878850902}" srcId="{2AAB6E0D-FBC7-4F0F-A1B9-01BA6B3A511B}" destId="{F170A320-D2C8-4175-8C85-DBDBBD127888}" srcOrd="1" destOrd="0" parTransId="{D5288141-D9CC-4543-9A15-6345C13175DF}" sibTransId="{D5603D40-3FEF-4B0E-A40C-4147B6609F8B}"/>
    <dgm:cxn modelId="{1B04B93B-1D73-4ADC-85BB-6F8869DBF6F9}" type="presOf" srcId="{8FCBFF53-8FA5-42AC-9EC4-40C242295E5A}" destId="{C28A28B0-95C3-4168-9E7F-E08DDD3A6812}" srcOrd="0" destOrd="0" presId="urn:microsoft.com/office/officeart/2005/8/layout/chevronAccent+Icon"/>
    <dgm:cxn modelId="{6322BE8A-3F2B-4D5B-8FFE-07F3AAEB4469}" srcId="{2AAB6E0D-FBC7-4F0F-A1B9-01BA6B3A511B}" destId="{39E9BA3B-536A-47A5-939B-81D20B322B93}" srcOrd="0" destOrd="0" parTransId="{56FF07FF-2E6D-4FC4-A98F-9E24CA98E10A}" sibTransId="{6D9E817B-5DDE-47F5-ADF0-5231CE4332BB}"/>
    <dgm:cxn modelId="{5CA54265-9224-4864-A842-BEB99A3766FA}" type="presOf" srcId="{39E9BA3B-536A-47A5-939B-81D20B322B93}" destId="{70778FF7-B108-4B7E-921A-5FD4BC82F242}" srcOrd="0" destOrd="0" presId="urn:microsoft.com/office/officeart/2005/8/layout/chevronAccent+Icon"/>
    <dgm:cxn modelId="{D9F42D2D-BE6A-450A-8C7F-0CFA173B9CD5}" type="presOf" srcId="{F170A320-D2C8-4175-8C85-DBDBBD127888}" destId="{343B9ACF-FBF7-4E27-B75D-027469D4095E}" srcOrd="0" destOrd="0" presId="urn:microsoft.com/office/officeart/2005/8/layout/chevronAccent+Icon"/>
    <dgm:cxn modelId="{3CDCE496-87E2-49F6-AF20-45BE85345C8E}" srcId="{2AAB6E0D-FBC7-4F0F-A1B9-01BA6B3A511B}" destId="{8FCBFF53-8FA5-42AC-9EC4-40C242295E5A}" srcOrd="2" destOrd="0" parTransId="{862BDD12-4783-40A5-A326-8B208CFDB89A}" sibTransId="{94110633-79FF-4699-8994-10BB125D1BB2}"/>
    <dgm:cxn modelId="{7F77B441-C552-447E-BEBB-377C697DB50F}" type="presParOf" srcId="{3DFFC2EA-C87E-4A8F-8269-9E088742CFB4}" destId="{BFA5711F-E02D-4699-A1D2-0869982D206E}" srcOrd="0" destOrd="0" presId="urn:microsoft.com/office/officeart/2005/8/layout/chevronAccent+Icon"/>
    <dgm:cxn modelId="{218E5E89-452C-4EEF-8D10-41FB5CEC8306}" type="presParOf" srcId="{BFA5711F-E02D-4699-A1D2-0869982D206E}" destId="{30979BDB-5942-40A1-9793-6C63F9713043}" srcOrd="0" destOrd="0" presId="urn:microsoft.com/office/officeart/2005/8/layout/chevronAccent+Icon"/>
    <dgm:cxn modelId="{7A496EF9-9F17-46CE-8475-F9B4B10BA350}" type="presParOf" srcId="{BFA5711F-E02D-4699-A1D2-0869982D206E}" destId="{70778FF7-B108-4B7E-921A-5FD4BC82F242}" srcOrd="1" destOrd="0" presId="urn:microsoft.com/office/officeart/2005/8/layout/chevronAccent+Icon"/>
    <dgm:cxn modelId="{98064775-1117-4963-9704-C6D5308CAB3C}" type="presParOf" srcId="{3DFFC2EA-C87E-4A8F-8269-9E088742CFB4}" destId="{17BE6CE8-D701-42EA-9934-C2B65ADFB3CC}" srcOrd="1" destOrd="0" presId="urn:microsoft.com/office/officeart/2005/8/layout/chevronAccent+Icon"/>
    <dgm:cxn modelId="{BFF6E954-FA98-4235-8189-5785561A5369}" type="presParOf" srcId="{3DFFC2EA-C87E-4A8F-8269-9E088742CFB4}" destId="{B4429382-162F-4124-A58B-F45B3A0948E6}" srcOrd="2" destOrd="0" presId="urn:microsoft.com/office/officeart/2005/8/layout/chevronAccent+Icon"/>
    <dgm:cxn modelId="{B63FC4F1-AE34-4E88-947E-CCEABAB97682}" type="presParOf" srcId="{B4429382-162F-4124-A58B-F45B3A0948E6}" destId="{9D7CE222-E605-4D87-9557-375F8051A7A3}" srcOrd="0" destOrd="0" presId="urn:microsoft.com/office/officeart/2005/8/layout/chevronAccent+Icon"/>
    <dgm:cxn modelId="{4A1D3C15-C357-4B66-B7D5-EEF9BF5F9106}" type="presParOf" srcId="{B4429382-162F-4124-A58B-F45B3A0948E6}" destId="{343B9ACF-FBF7-4E27-B75D-027469D4095E}" srcOrd="1" destOrd="0" presId="urn:microsoft.com/office/officeart/2005/8/layout/chevronAccent+Icon"/>
    <dgm:cxn modelId="{91378273-06E0-4274-B84D-1A8E4EE2C739}" type="presParOf" srcId="{3DFFC2EA-C87E-4A8F-8269-9E088742CFB4}" destId="{06F639CA-3532-4DB4-A630-67A199A5481F}" srcOrd="3" destOrd="0" presId="urn:microsoft.com/office/officeart/2005/8/layout/chevronAccent+Icon"/>
    <dgm:cxn modelId="{ED2E64CC-C749-4BA5-8B0D-66BC0FE41706}" type="presParOf" srcId="{3DFFC2EA-C87E-4A8F-8269-9E088742CFB4}" destId="{86C2D611-7B7E-428A-B705-BED89EF667E7}" srcOrd="4" destOrd="0" presId="urn:microsoft.com/office/officeart/2005/8/layout/chevronAccent+Icon"/>
    <dgm:cxn modelId="{0D1C01F7-55F4-4433-B2F8-196EFC8069B2}" type="presParOf" srcId="{86C2D611-7B7E-428A-B705-BED89EF667E7}" destId="{653FE531-6A38-4343-B086-2C8A974368A2}" srcOrd="0" destOrd="0" presId="urn:microsoft.com/office/officeart/2005/8/layout/chevronAccent+Icon"/>
    <dgm:cxn modelId="{5EDB852A-ECA3-477B-B6A0-7BC05582571C}" type="presParOf" srcId="{86C2D611-7B7E-428A-B705-BED89EF667E7}" destId="{C28A28B0-95C3-4168-9E7F-E08DDD3A6812}" srcOrd="1" destOrd="0" presId="urn:microsoft.com/office/officeart/2005/8/layout/chevronAccent+Icon"/>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224382C0-FFAA-43E2-BF42-1CAF09FE5DB0}" type="doc">
      <dgm:prSet loTypeId="urn:microsoft.com/office/officeart/2005/8/layout/lProcess3" loCatId="process" qsTypeId="urn:microsoft.com/office/officeart/2005/8/quickstyle/simple1" qsCatId="simple" csTypeId="urn:microsoft.com/office/officeart/2005/8/colors/accent6_2" csCatId="accent6" phldr="1"/>
      <dgm:spPr/>
      <dgm:t>
        <a:bodyPr/>
        <a:lstStyle/>
        <a:p>
          <a:endParaRPr lang="en-US"/>
        </a:p>
      </dgm:t>
    </dgm:pt>
    <dgm:pt modelId="{E67F23EC-4B45-4892-B950-6D372905E944}">
      <dgm:prSet phldrT="[Text]"/>
      <dgm:spPr/>
      <dgm:t>
        <a:bodyPr/>
        <a:lstStyle/>
        <a:p>
          <a:r>
            <a:rPr lang="en-US" dirty="0" smtClean="0">
              <a:solidFill>
                <a:schemeClr val="bg1"/>
              </a:solidFill>
            </a:rPr>
            <a:t>Significant fiscal distress </a:t>
          </a:r>
          <a:endParaRPr lang="en-US" dirty="0">
            <a:solidFill>
              <a:schemeClr val="bg1"/>
            </a:solidFill>
          </a:endParaRPr>
        </a:p>
      </dgm:t>
    </dgm:pt>
    <dgm:pt modelId="{BA51F8A3-F1AA-45D5-8B21-0E6E4846F1D5}" type="parTrans" cxnId="{7E7F0073-DCD3-4277-91AA-CABA882E27B7}">
      <dgm:prSet/>
      <dgm:spPr/>
      <dgm:t>
        <a:bodyPr/>
        <a:lstStyle/>
        <a:p>
          <a:endParaRPr lang="en-US"/>
        </a:p>
      </dgm:t>
    </dgm:pt>
    <dgm:pt modelId="{6E8DA649-351E-4701-8742-9BA41524ED6D}" type="sibTrans" cxnId="{7E7F0073-DCD3-4277-91AA-CABA882E27B7}">
      <dgm:prSet/>
      <dgm:spPr/>
      <dgm:t>
        <a:bodyPr/>
        <a:lstStyle/>
        <a:p>
          <a:endParaRPr lang="en-US"/>
        </a:p>
      </dgm:t>
    </dgm:pt>
    <dgm:pt modelId="{090A6CA6-9713-4ED0-84B4-E1DE7284C229}">
      <dgm:prSet phldrT="[Text]"/>
      <dgm:spPr/>
      <dgm:t>
        <a:bodyPr/>
        <a:lstStyle/>
        <a:p>
          <a:r>
            <a:rPr lang="en-US" dirty="0" smtClean="0">
              <a:solidFill>
                <a:schemeClr val="bg1"/>
              </a:solidFill>
            </a:rPr>
            <a:t>65% </a:t>
          </a:r>
          <a:endParaRPr lang="en-US" dirty="0">
            <a:solidFill>
              <a:schemeClr val="bg1"/>
            </a:solidFill>
          </a:endParaRPr>
        </a:p>
      </dgm:t>
    </dgm:pt>
    <dgm:pt modelId="{DC0E3BC5-D0A4-45B9-A714-9801ECF1E747}" type="parTrans" cxnId="{EE0A4289-4996-46DF-ACD6-F0866439E8F3}">
      <dgm:prSet/>
      <dgm:spPr/>
      <dgm:t>
        <a:bodyPr/>
        <a:lstStyle/>
        <a:p>
          <a:endParaRPr lang="en-US"/>
        </a:p>
      </dgm:t>
    </dgm:pt>
    <dgm:pt modelId="{3D9302BB-48F4-4D71-8C40-BDC6B7A20FA1}" type="sibTrans" cxnId="{EE0A4289-4996-46DF-ACD6-F0866439E8F3}">
      <dgm:prSet/>
      <dgm:spPr/>
      <dgm:t>
        <a:bodyPr/>
        <a:lstStyle/>
        <a:p>
          <a:endParaRPr lang="en-US"/>
        </a:p>
      </dgm:t>
    </dgm:pt>
    <dgm:pt modelId="{C34068CC-E157-41A2-902C-46529BBCB843}">
      <dgm:prSet phldrT="[Text]"/>
      <dgm:spPr/>
      <dgm:t>
        <a:bodyPr/>
        <a:lstStyle/>
        <a:p>
          <a:r>
            <a:rPr lang="en-US" dirty="0" smtClean="0">
              <a:solidFill>
                <a:schemeClr val="bg1"/>
              </a:solidFill>
            </a:rPr>
            <a:t>100%</a:t>
          </a:r>
          <a:endParaRPr lang="en-US" dirty="0">
            <a:solidFill>
              <a:schemeClr val="bg1"/>
            </a:solidFill>
          </a:endParaRPr>
        </a:p>
      </dgm:t>
    </dgm:pt>
    <dgm:pt modelId="{54A19107-132B-4797-89AF-E6379861DA0D}" type="parTrans" cxnId="{DAFE8743-909C-4A7C-9545-6EFA4A6F13B0}">
      <dgm:prSet/>
      <dgm:spPr/>
      <dgm:t>
        <a:bodyPr/>
        <a:lstStyle/>
        <a:p>
          <a:endParaRPr lang="en-US"/>
        </a:p>
      </dgm:t>
    </dgm:pt>
    <dgm:pt modelId="{837D0813-9D22-4043-90B2-E48A45FC7996}" type="sibTrans" cxnId="{DAFE8743-909C-4A7C-9545-6EFA4A6F13B0}">
      <dgm:prSet/>
      <dgm:spPr/>
      <dgm:t>
        <a:bodyPr/>
        <a:lstStyle/>
        <a:p>
          <a:endParaRPr lang="en-US"/>
        </a:p>
      </dgm:t>
    </dgm:pt>
    <dgm:pt modelId="{38A8294E-3A8A-4F52-A6EA-77E35EF45F22}">
      <dgm:prSet phldrT="[Text]"/>
      <dgm:spPr/>
      <dgm:t>
        <a:bodyPr/>
        <a:lstStyle/>
        <a:p>
          <a:r>
            <a:rPr lang="en-US" dirty="0" smtClean="0">
              <a:solidFill>
                <a:schemeClr val="bg1"/>
              </a:solidFill>
            </a:rPr>
            <a:t>Moderate fiscal distress </a:t>
          </a:r>
          <a:endParaRPr lang="en-US" dirty="0">
            <a:solidFill>
              <a:schemeClr val="bg1"/>
            </a:solidFill>
          </a:endParaRPr>
        </a:p>
      </dgm:t>
    </dgm:pt>
    <dgm:pt modelId="{CE776375-408D-4890-BC3C-03EBDEB04F56}" type="parTrans" cxnId="{E0915D76-D60F-44EB-AEF4-DAB72CC84C41}">
      <dgm:prSet/>
      <dgm:spPr/>
      <dgm:t>
        <a:bodyPr/>
        <a:lstStyle/>
        <a:p>
          <a:endParaRPr lang="en-US"/>
        </a:p>
      </dgm:t>
    </dgm:pt>
    <dgm:pt modelId="{146A20D8-B505-4284-8ADF-104DCB94CE92}" type="sibTrans" cxnId="{E0915D76-D60F-44EB-AEF4-DAB72CC84C41}">
      <dgm:prSet/>
      <dgm:spPr/>
      <dgm:t>
        <a:bodyPr/>
        <a:lstStyle/>
        <a:p>
          <a:endParaRPr lang="en-US"/>
        </a:p>
      </dgm:t>
    </dgm:pt>
    <dgm:pt modelId="{2AEC9C94-0AB8-40C6-A1AD-E43C6DB9D165}">
      <dgm:prSet phldrT="[Text]"/>
      <dgm:spPr/>
      <dgm:t>
        <a:bodyPr/>
        <a:lstStyle/>
        <a:p>
          <a:r>
            <a:rPr lang="en-US" dirty="0" smtClean="0">
              <a:solidFill>
                <a:schemeClr val="bg1"/>
              </a:solidFill>
            </a:rPr>
            <a:t>64.9%</a:t>
          </a:r>
          <a:endParaRPr lang="en-US" dirty="0">
            <a:solidFill>
              <a:schemeClr val="bg1"/>
            </a:solidFill>
          </a:endParaRPr>
        </a:p>
      </dgm:t>
    </dgm:pt>
    <dgm:pt modelId="{5350F265-B4C9-40D3-A0A1-88009786FE19}" type="parTrans" cxnId="{84EC2C6A-804B-47B2-B49F-3B42E8075D86}">
      <dgm:prSet/>
      <dgm:spPr/>
      <dgm:t>
        <a:bodyPr/>
        <a:lstStyle/>
        <a:p>
          <a:endParaRPr lang="en-US"/>
        </a:p>
      </dgm:t>
    </dgm:pt>
    <dgm:pt modelId="{228A868A-B862-4AEA-987D-44D2D65CF2C3}" type="sibTrans" cxnId="{84EC2C6A-804B-47B2-B49F-3B42E8075D86}">
      <dgm:prSet/>
      <dgm:spPr/>
      <dgm:t>
        <a:bodyPr/>
        <a:lstStyle/>
        <a:p>
          <a:endParaRPr lang="en-US"/>
        </a:p>
      </dgm:t>
    </dgm:pt>
    <dgm:pt modelId="{5712EFFE-40E9-4F18-95CB-9F5434A10B69}">
      <dgm:prSet phldrT="[Text]"/>
      <dgm:spPr/>
      <dgm:t>
        <a:bodyPr/>
        <a:lstStyle/>
        <a:p>
          <a:r>
            <a:rPr lang="en-US" dirty="0" smtClean="0">
              <a:solidFill>
                <a:schemeClr val="bg1"/>
              </a:solidFill>
            </a:rPr>
            <a:t>Susceptible fiscal distress</a:t>
          </a:r>
          <a:endParaRPr lang="en-US" dirty="0">
            <a:solidFill>
              <a:schemeClr val="bg1"/>
            </a:solidFill>
          </a:endParaRPr>
        </a:p>
      </dgm:t>
    </dgm:pt>
    <dgm:pt modelId="{AFB71648-A01A-4868-B05A-50B78899C951}" type="parTrans" cxnId="{5BB8D13E-6342-4C29-B002-0E799C7232BA}">
      <dgm:prSet/>
      <dgm:spPr/>
      <dgm:t>
        <a:bodyPr/>
        <a:lstStyle/>
        <a:p>
          <a:endParaRPr lang="en-US"/>
        </a:p>
      </dgm:t>
    </dgm:pt>
    <dgm:pt modelId="{D5A9820E-ED4D-47F7-8398-8962277A1304}" type="sibTrans" cxnId="{5BB8D13E-6342-4C29-B002-0E799C7232BA}">
      <dgm:prSet/>
      <dgm:spPr/>
      <dgm:t>
        <a:bodyPr/>
        <a:lstStyle/>
        <a:p>
          <a:endParaRPr lang="en-US"/>
        </a:p>
      </dgm:t>
    </dgm:pt>
    <dgm:pt modelId="{3FCFE00D-2C01-4E61-9EBD-7EAABE98ACE0}">
      <dgm:prSet phldrT="[Text]"/>
      <dgm:spPr/>
      <dgm:t>
        <a:bodyPr/>
        <a:lstStyle/>
        <a:p>
          <a:r>
            <a:rPr lang="en-US" dirty="0" smtClean="0">
              <a:solidFill>
                <a:schemeClr val="bg1"/>
              </a:solidFill>
            </a:rPr>
            <a:t>25% </a:t>
          </a:r>
          <a:endParaRPr lang="en-US" dirty="0">
            <a:solidFill>
              <a:schemeClr val="bg1"/>
            </a:solidFill>
          </a:endParaRPr>
        </a:p>
      </dgm:t>
    </dgm:pt>
    <dgm:pt modelId="{A35C4B44-1843-4BE4-8556-296C912CF07B}" type="parTrans" cxnId="{83B8E3FC-C86E-47AC-B8F2-312C2A266607}">
      <dgm:prSet/>
      <dgm:spPr/>
      <dgm:t>
        <a:bodyPr/>
        <a:lstStyle/>
        <a:p>
          <a:endParaRPr lang="en-US"/>
        </a:p>
      </dgm:t>
    </dgm:pt>
    <dgm:pt modelId="{DC189B60-17B0-446A-B1E4-32799FFEBB59}" type="sibTrans" cxnId="{83B8E3FC-C86E-47AC-B8F2-312C2A266607}">
      <dgm:prSet/>
      <dgm:spPr/>
      <dgm:t>
        <a:bodyPr/>
        <a:lstStyle/>
        <a:p>
          <a:endParaRPr lang="en-US"/>
        </a:p>
      </dgm:t>
    </dgm:pt>
    <dgm:pt modelId="{5C924627-1B5D-4BA8-B406-600AB85F180F}">
      <dgm:prSet phldrT="[Text]"/>
      <dgm:spPr/>
      <dgm:t>
        <a:bodyPr/>
        <a:lstStyle/>
        <a:p>
          <a:r>
            <a:rPr lang="en-US" dirty="0" smtClean="0">
              <a:solidFill>
                <a:schemeClr val="bg1"/>
              </a:solidFill>
            </a:rPr>
            <a:t>44.9%</a:t>
          </a:r>
          <a:endParaRPr lang="en-US" dirty="0">
            <a:solidFill>
              <a:schemeClr val="bg1"/>
            </a:solidFill>
          </a:endParaRPr>
        </a:p>
      </dgm:t>
    </dgm:pt>
    <dgm:pt modelId="{E55DF6DE-10BD-458E-AB04-37990897B2AA}" type="parTrans" cxnId="{B5921711-4F48-4799-9973-6AE3CA1B77D0}">
      <dgm:prSet/>
      <dgm:spPr/>
      <dgm:t>
        <a:bodyPr/>
        <a:lstStyle/>
        <a:p>
          <a:endParaRPr lang="en-US"/>
        </a:p>
      </dgm:t>
    </dgm:pt>
    <dgm:pt modelId="{350911B1-46DB-4C12-9B90-40A460007F2D}" type="sibTrans" cxnId="{B5921711-4F48-4799-9973-6AE3CA1B77D0}">
      <dgm:prSet/>
      <dgm:spPr/>
      <dgm:t>
        <a:bodyPr/>
        <a:lstStyle/>
        <a:p>
          <a:endParaRPr lang="en-US"/>
        </a:p>
      </dgm:t>
    </dgm:pt>
    <dgm:pt modelId="{AE9DBA3D-6A1D-4612-8980-1E638E9A27FD}">
      <dgm:prSet/>
      <dgm:spPr/>
      <dgm:t>
        <a:bodyPr/>
        <a:lstStyle/>
        <a:p>
          <a:r>
            <a:rPr lang="en-US" dirty="0" smtClean="0">
              <a:solidFill>
                <a:schemeClr val="bg1"/>
              </a:solidFill>
            </a:rPr>
            <a:t>45% </a:t>
          </a:r>
          <a:endParaRPr lang="en-US" dirty="0">
            <a:solidFill>
              <a:schemeClr val="bg1"/>
            </a:solidFill>
          </a:endParaRPr>
        </a:p>
      </dgm:t>
    </dgm:pt>
    <dgm:pt modelId="{E5DA4393-5FA1-4903-BFD7-A6BE4F69C8C6}" type="parTrans" cxnId="{DA23A1C6-6B9D-4C0B-A496-44C8DFEF3E13}">
      <dgm:prSet/>
      <dgm:spPr/>
      <dgm:t>
        <a:bodyPr/>
        <a:lstStyle/>
        <a:p>
          <a:endParaRPr lang="en-US"/>
        </a:p>
      </dgm:t>
    </dgm:pt>
    <dgm:pt modelId="{85966BBD-F251-4685-BC30-444B2B10580D}" type="sibTrans" cxnId="{DA23A1C6-6B9D-4C0B-A496-44C8DFEF3E13}">
      <dgm:prSet/>
      <dgm:spPr/>
      <dgm:t>
        <a:bodyPr/>
        <a:lstStyle/>
        <a:p>
          <a:endParaRPr lang="en-US"/>
        </a:p>
      </dgm:t>
    </dgm:pt>
    <dgm:pt modelId="{D6DF2F36-A4E6-4626-AC1D-23F1B5F4F202}">
      <dgm:prSet/>
      <dgm:spPr/>
      <dgm:t>
        <a:bodyPr/>
        <a:lstStyle/>
        <a:p>
          <a:r>
            <a:rPr lang="en-US" dirty="0" smtClean="0">
              <a:solidFill>
                <a:schemeClr val="bg1"/>
              </a:solidFill>
            </a:rPr>
            <a:t>No designation</a:t>
          </a:r>
          <a:endParaRPr lang="en-US" dirty="0">
            <a:solidFill>
              <a:schemeClr val="bg1"/>
            </a:solidFill>
          </a:endParaRPr>
        </a:p>
      </dgm:t>
    </dgm:pt>
    <dgm:pt modelId="{0C0AC480-A877-44A1-8997-874497B967AF}" type="parTrans" cxnId="{384BFA7F-99B9-4655-A1FC-6D268BBECEA0}">
      <dgm:prSet/>
      <dgm:spPr/>
      <dgm:t>
        <a:bodyPr/>
        <a:lstStyle/>
        <a:p>
          <a:endParaRPr lang="en-US"/>
        </a:p>
      </dgm:t>
    </dgm:pt>
    <dgm:pt modelId="{5FA14892-7509-4B1F-B1BA-77C00608AB73}" type="sibTrans" cxnId="{384BFA7F-99B9-4655-A1FC-6D268BBECEA0}">
      <dgm:prSet/>
      <dgm:spPr/>
      <dgm:t>
        <a:bodyPr/>
        <a:lstStyle/>
        <a:p>
          <a:endParaRPr lang="en-US"/>
        </a:p>
      </dgm:t>
    </dgm:pt>
    <dgm:pt modelId="{AC7EA91D-963B-45DA-8D6D-511530862B53}">
      <dgm:prSet/>
      <dgm:spPr/>
      <dgm:t>
        <a:bodyPr/>
        <a:lstStyle/>
        <a:p>
          <a:r>
            <a:rPr lang="en-US" dirty="0" smtClean="0">
              <a:solidFill>
                <a:schemeClr val="bg1"/>
              </a:solidFill>
            </a:rPr>
            <a:t>0%     </a:t>
          </a:r>
          <a:endParaRPr lang="en-US" dirty="0">
            <a:solidFill>
              <a:schemeClr val="bg1"/>
            </a:solidFill>
          </a:endParaRPr>
        </a:p>
      </dgm:t>
    </dgm:pt>
    <dgm:pt modelId="{4D8AA5A1-B4C9-4B1C-912C-2E6A2C675614}" type="parTrans" cxnId="{5DAACA8D-1C05-427C-95EB-7872EF644B72}">
      <dgm:prSet/>
      <dgm:spPr/>
      <dgm:t>
        <a:bodyPr/>
        <a:lstStyle/>
        <a:p>
          <a:endParaRPr lang="en-US"/>
        </a:p>
      </dgm:t>
    </dgm:pt>
    <dgm:pt modelId="{6546A3DE-CE76-43BD-9E15-CA7EC33FE789}" type="sibTrans" cxnId="{5DAACA8D-1C05-427C-95EB-7872EF644B72}">
      <dgm:prSet/>
      <dgm:spPr/>
      <dgm:t>
        <a:bodyPr/>
        <a:lstStyle/>
        <a:p>
          <a:endParaRPr lang="en-US"/>
        </a:p>
      </dgm:t>
    </dgm:pt>
    <dgm:pt modelId="{BB8EDFAA-8839-48E2-9170-F150AA881586}">
      <dgm:prSet/>
      <dgm:spPr/>
      <dgm:t>
        <a:bodyPr/>
        <a:lstStyle/>
        <a:p>
          <a:r>
            <a:rPr lang="en-US" dirty="0" smtClean="0">
              <a:solidFill>
                <a:schemeClr val="bg1"/>
              </a:solidFill>
            </a:rPr>
            <a:t>24.9%</a:t>
          </a:r>
          <a:endParaRPr lang="en-US" dirty="0">
            <a:solidFill>
              <a:schemeClr val="bg1"/>
            </a:solidFill>
          </a:endParaRPr>
        </a:p>
      </dgm:t>
    </dgm:pt>
    <dgm:pt modelId="{AD92FAD3-8F49-45D8-B030-6A14A961D6BB}" type="parTrans" cxnId="{DEC983FC-5CA0-4158-8EF2-EEEA7764D1D6}">
      <dgm:prSet/>
      <dgm:spPr/>
      <dgm:t>
        <a:bodyPr/>
        <a:lstStyle/>
        <a:p>
          <a:endParaRPr lang="en-US"/>
        </a:p>
      </dgm:t>
    </dgm:pt>
    <dgm:pt modelId="{CA4D3CAE-30EF-41B6-952F-2D0C2A28A165}" type="sibTrans" cxnId="{DEC983FC-5CA0-4158-8EF2-EEEA7764D1D6}">
      <dgm:prSet/>
      <dgm:spPr/>
      <dgm:t>
        <a:bodyPr/>
        <a:lstStyle/>
        <a:p>
          <a:endParaRPr lang="en-US"/>
        </a:p>
      </dgm:t>
    </dgm:pt>
    <dgm:pt modelId="{D2C04CE5-5119-4507-92E2-46374C520BB6}" type="pres">
      <dgm:prSet presAssocID="{224382C0-FFAA-43E2-BF42-1CAF09FE5DB0}" presName="Name0" presStyleCnt="0">
        <dgm:presLayoutVars>
          <dgm:chPref val="3"/>
          <dgm:dir/>
          <dgm:animLvl val="lvl"/>
          <dgm:resizeHandles/>
        </dgm:presLayoutVars>
      </dgm:prSet>
      <dgm:spPr/>
      <dgm:t>
        <a:bodyPr/>
        <a:lstStyle/>
        <a:p>
          <a:endParaRPr lang="en-US"/>
        </a:p>
      </dgm:t>
    </dgm:pt>
    <dgm:pt modelId="{C395B56E-EC93-46D5-A030-83C87A047379}" type="pres">
      <dgm:prSet presAssocID="{E67F23EC-4B45-4892-B950-6D372905E944}" presName="horFlow" presStyleCnt="0"/>
      <dgm:spPr/>
      <dgm:t>
        <a:bodyPr/>
        <a:lstStyle/>
        <a:p>
          <a:endParaRPr lang="en-US"/>
        </a:p>
      </dgm:t>
    </dgm:pt>
    <dgm:pt modelId="{D16504C7-F046-455B-97D7-268D603DB12C}" type="pres">
      <dgm:prSet presAssocID="{E67F23EC-4B45-4892-B950-6D372905E944}" presName="bigChev" presStyleLbl="node1" presStyleIdx="0" presStyleCnt="4"/>
      <dgm:spPr/>
      <dgm:t>
        <a:bodyPr/>
        <a:lstStyle/>
        <a:p>
          <a:endParaRPr lang="en-US"/>
        </a:p>
      </dgm:t>
    </dgm:pt>
    <dgm:pt modelId="{F33817BC-1AC4-4C36-8843-8046B4839063}" type="pres">
      <dgm:prSet presAssocID="{DC0E3BC5-D0A4-45B9-A714-9801ECF1E747}" presName="parTrans" presStyleCnt="0"/>
      <dgm:spPr/>
      <dgm:t>
        <a:bodyPr/>
        <a:lstStyle/>
        <a:p>
          <a:endParaRPr lang="en-US"/>
        </a:p>
      </dgm:t>
    </dgm:pt>
    <dgm:pt modelId="{C10F0D21-761A-4D91-8676-A4D8D74F8895}" type="pres">
      <dgm:prSet presAssocID="{090A6CA6-9713-4ED0-84B4-E1DE7284C229}" presName="node" presStyleLbl="alignAccFollowNode1" presStyleIdx="0" presStyleCnt="8">
        <dgm:presLayoutVars>
          <dgm:bulletEnabled val="1"/>
        </dgm:presLayoutVars>
      </dgm:prSet>
      <dgm:spPr/>
      <dgm:t>
        <a:bodyPr/>
        <a:lstStyle/>
        <a:p>
          <a:endParaRPr lang="en-US"/>
        </a:p>
      </dgm:t>
    </dgm:pt>
    <dgm:pt modelId="{A526EC73-59C0-445A-9669-BD2CEAFA5E77}" type="pres">
      <dgm:prSet presAssocID="{3D9302BB-48F4-4D71-8C40-BDC6B7A20FA1}" presName="sibTrans" presStyleCnt="0"/>
      <dgm:spPr/>
      <dgm:t>
        <a:bodyPr/>
        <a:lstStyle/>
        <a:p>
          <a:endParaRPr lang="en-US"/>
        </a:p>
      </dgm:t>
    </dgm:pt>
    <dgm:pt modelId="{EF9F6369-70F2-4222-93D4-1F649B078D1E}" type="pres">
      <dgm:prSet presAssocID="{C34068CC-E157-41A2-902C-46529BBCB843}" presName="node" presStyleLbl="alignAccFollowNode1" presStyleIdx="1" presStyleCnt="8">
        <dgm:presLayoutVars>
          <dgm:bulletEnabled val="1"/>
        </dgm:presLayoutVars>
      </dgm:prSet>
      <dgm:spPr/>
      <dgm:t>
        <a:bodyPr/>
        <a:lstStyle/>
        <a:p>
          <a:endParaRPr lang="en-US"/>
        </a:p>
      </dgm:t>
    </dgm:pt>
    <dgm:pt modelId="{086FD5A6-075D-4999-9E3A-B3FFCE102EF9}" type="pres">
      <dgm:prSet presAssocID="{E67F23EC-4B45-4892-B950-6D372905E944}" presName="vSp" presStyleCnt="0"/>
      <dgm:spPr/>
      <dgm:t>
        <a:bodyPr/>
        <a:lstStyle/>
        <a:p>
          <a:endParaRPr lang="en-US"/>
        </a:p>
      </dgm:t>
    </dgm:pt>
    <dgm:pt modelId="{B5A44F58-8872-4688-8E75-9BF069E5A898}" type="pres">
      <dgm:prSet presAssocID="{38A8294E-3A8A-4F52-A6EA-77E35EF45F22}" presName="horFlow" presStyleCnt="0"/>
      <dgm:spPr/>
      <dgm:t>
        <a:bodyPr/>
        <a:lstStyle/>
        <a:p>
          <a:endParaRPr lang="en-US"/>
        </a:p>
      </dgm:t>
    </dgm:pt>
    <dgm:pt modelId="{397C61E9-588B-4B81-8599-41B7714B354D}" type="pres">
      <dgm:prSet presAssocID="{38A8294E-3A8A-4F52-A6EA-77E35EF45F22}" presName="bigChev" presStyleLbl="node1" presStyleIdx="1" presStyleCnt="4"/>
      <dgm:spPr/>
      <dgm:t>
        <a:bodyPr/>
        <a:lstStyle/>
        <a:p>
          <a:endParaRPr lang="en-US"/>
        </a:p>
      </dgm:t>
    </dgm:pt>
    <dgm:pt modelId="{EA35A0E6-C41B-42D3-9653-B006DC5F0FF0}" type="pres">
      <dgm:prSet presAssocID="{E5DA4393-5FA1-4903-BFD7-A6BE4F69C8C6}" presName="parTrans" presStyleCnt="0"/>
      <dgm:spPr/>
      <dgm:t>
        <a:bodyPr/>
        <a:lstStyle/>
        <a:p>
          <a:endParaRPr lang="en-US"/>
        </a:p>
      </dgm:t>
    </dgm:pt>
    <dgm:pt modelId="{5F026450-CB13-4F25-9B6F-FEDF76C3A1E2}" type="pres">
      <dgm:prSet presAssocID="{AE9DBA3D-6A1D-4612-8980-1E638E9A27FD}" presName="node" presStyleLbl="alignAccFollowNode1" presStyleIdx="2" presStyleCnt="8">
        <dgm:presLayoutVars>
          <dgm:bulletEnabled val="1"/>
        </dgm:presLayoutVars>
      </dgm:prSet>
      <dgm:spPr/>
      <dgm:t>
        <a:bodyPr/>
        <a:lstStyle/>
        <a:p>
          <a:endParaRPr lang="en-US"/>
        </a:p>
      </dgm:t>
    </dgm:pt>
    <dgm:pt modelId="{A6DDD8E0-CA96-4B7F-9610-42F5343FB31F}" type="pres">
      <dgm:prSet presAssocID="{85966BBD-F251-4685-BC30-444B2B10580D}" presName="sibTrans" presStyleCnt="0"/>
      <dgm:spPr/>
      <dgm:t>
        <a:bodyPr/>
        <a:lstStyle/>
        <a:p>
          <a:endParaRPr lang="en-US"/>
        </a:p>
      </dgm:t>
    </dgm:pt>
    <dgm:pt modelId="{54D2E5F4-D7D5-44A5-A015-DCEA21A26A87}" type="pres">
      <dgm:prSet presAssocID="{2AEC9C94-0AB8-40C6-A1AD-E43C6DB9D165}" presName="node" presStyleLbl="alignAccFollowNode1" presStyleIdx="3" presStyleCnt="8">
        <dgm:presLayoutVars>
          <dgm:bulletEnabled val="1"/>
        </dgm:presLayoutVars>
      </dgm:prSet>
      <dgm:spPr/>
      <dgm:t>
        <a:bodyPr/>
        <a:lstStyle/>
        <a:p>
          <a:endParaRPr lang="en-US"/>
        </a:p>
      </dgm:t>
    </dgm:pt>
    <dgm:pt modelId="{CFCEFE4D-EC63-4FAC-9A25-41C3AC0C802F}" type="pres">
      <dgm:prSet presAssocID="{38A8294E-3A8A-4F52-A6EA-77E35EF45F22}" presName="vSp" presStyleCnt="0"/>
      <dgm:spPr/>
      <dgm:t>
        <a:bodyPr/>
        <a:lstStyle/>
        <a:p>
          <a:endParaRPr lang="en-US"/>
        </a:p>
      </dgm:t>
    </dgm:pt>
    <dgm:pt modelId="{7071A41B-8B3E-467C-972A-8ED7159C0D9A}" type="pres">
      <dgm:prSet presAssocID="{5712EFFE-40E9-4F18-95CB-9F5434A10B69}" presName="horFlow" presStyleCnt="0"/>
      <dgm:spPr/>
      <dgm:t>
        <a:bodyPr/>
        <a:lstStyle/>
        <a:p>
          <a:endParaRPr lang="en-US"/>
        </a:p>
      </dgm:t>
    </dgm:pt>
    <dgm:pt modelId="{49D0F7C1-FC2A-45C4-BD13-685395E71F26}" type="pres">
      <dgm:prSet presAssocID="{5712EFFE-40E9-4F18-95CB-9F5434A10B69}" presName="bigChev" presStyleLbl="node1" presStyleIdx="2" presStyleCnt="4"/>
      <dgm:spPr/>
      <dgm:t>
        <a:bodyPr/>
        <a:lstStyle/>
        <a:p>
          <a:endParaRPr lang="en-US"/>
        </a:p>
      </dgm:t>
    </dgm:pt>
    <dgm:pt modelId="{4E75A9D9-E34F-4A55-A76F-1611FA859045}" type="pres">
      <dgm:prSet presAssocID="{A35C4B44-1843-4BE4-8556-296C912CF07B}" presName="parTrans" presStyleCnt="0"/>
      <dgm:spPr/>
      <dgm:t>
        <a:bodyPr/>
        <a:lstStyle/>
        <a:p>
          <a:endParaRPr lang="en-US"/>
        </a:p>
      </dgm:t>
    </dgm:pt>
    <dgm:pt modelId="{74FD3402-DC0F-4152-8B25-2E0988A439F4}" type="pres">
      <dgm:prSet presAssocID="{3FCFE00D-2C01-4E61-9EBD-7EAABE98ACE0}" presName="node" presStyleLbl="alignAccFollowNode1" presStyleIdx="4" presStyleCnt="8">
        <dgm:presLayoutVars>
          <dgm:bulletEnabled val="1"/>
        </dgm:presLayoutVars>
      </dgm:prSet>
      <dgm:spPr/>
      <dgm:t>
        <a:bodyPr/>
        <a:lstStyle/>
        <a:p>
          <a:endParaRPr lang="en-US"/>
        </a:p>
      </dgm:t>
    </dgm:pt>
    <dgm:pt modelId="{B11C54FB-FB66-4F70-A75C-9FAD16AFE225}" type="pres">
      <dgm:prSet presAssocID="{DC189B60-17B0-446A-B1E4-32799FFEBB59}" presName="sibTrans" presStyleCnt="0"/>
      <dgm:spPr/>
      <dgm:t>
        <a:bodyPr/>
        <a:lstStyle/>
        <a:p>
          <a:endParaRPr lang="en-US"/>
        </a:p>
      </dgm:t>
    </dgm:pt>
    <dgm:pt modelId="{49FC0BDB-1756-462E-8AF7-F89777BB5EF2}" type="pres">
      <dgm:prSet presAssocID="{5C924627-1B5D-4BA8-B406-600AB85F180F}" presName="node" presStyleLbl="alignAccFollowNode1" presStyleIdx="5" presStyleCnt="8">
        <dgm:presLayoutVars>
          <dgm:bulletEnabled val="1"/>
        </dgm:presLayoutVars>
      </dgm:prSet>
      <dgm:spPr/>
      <dgm:t>
        <a:bodyPr/>
        <a:lstStyle/>
        <a:p>
          <a:endParaRPr lang="en-US"/>
        </a:p>
      </dgm:t>
    </dgm:pt>
    <dgm:pt modelId="{972B94EB-11A4-4328-B759-11272F3393B6}" type="pres">
      <dgm:prSet presAssocID="{5712EFFE-40E9-4F18-95CB-9F5434A10B69}" presName="vSp" presStyleCnt="0"/>
      <dgm:spPr/>
      <dgm:t>
        <a:bodyPr/>
        <a:lstStyle/>
        <a:p>
          <a:endParaRPr lang="en-US"/>
        </a:p>
      </dgm:t>
    </dgm:pt>
    <dgm:pt modelId="{933B98EC-25F1-43E5-B2CD-E78766508C7F}" type="pres">
      <dgm:prSet presAssocID="{D6DF2F36-A4E6-4626-AC1D-23F1B5F4F202}" presName="horFlow" presStyleCnt="0"/>
      <dgm:spPr/>
      <dgm:t>
        <a:bodyPr/>
        <a:lstStyle/>
        <a:p>
          <a:endParaRPr lang="en-US"/>
        </a:p>
      </dgm:t>
    </dgm:pt>
    <dgm:pt modelId="{B6079DE3-7AE8-4178-A5AA-68A9204C1DFA}" type="pres">
      <dgm:prSet presAssocID="{D6DF2F36-A4E6-4626-AC1D-23F1B5F4F202}" presName="bigChev" presStyleLbl="node1" presStyleIdx="3" presStyleCnt="4"/>
      <dgm:spPr/>
      <dgm:t>
        <a:bodyPr/>
        <a:lstStyle/>
        <a:p>
          <a:endParaRPr lang="en-US"/>
        </a:p>
      </dgm:t>
    </dgm:pt>
    <dgm:pt modelId="{9BA2AAAA-35A6-45E6-A4BD-DF65D0DB4064}" type="pres">
      <dgm:prSet presAssocID="{4D8AA5A1-B4C9-4B1C-912C-2E6A2C675614}" presName="parTrans" presStyleCnt="0"/>
      <dgm:spPr/>
      <dgm:t>
        <a:bodyPr/>
        <a:lstStyle/>
        <a:p>
          <a:endParaRPr lang="en-US"/>
        </a:p>
      </dgm:t>
    </dgm:pt>
    <dgm:pt modelId="{E744734D-7BCE-4809-A3EC-462E6753D475}" type="pres">
      <dgm:prSet presAssocID="{AC7EA91D-963B-45DA-8D6D-511530862B53}" presName="node" presStyleLbl="alignAccFollowNode1" presStyleIdx="6" presStyleCnt="8">
        <dgm:presLayoutVars>
          <dgm:bulletEnabled val="1"/>
        </dgm:presLayoutVars>
      </dgm:prSet>
      <dgm:spPr/>
      <dgm:t>
        <a:bodyPr/>
        <a:lstStyle/>
        <a:p>
          <a:endParaRPr lang="en-US"/>
        </a:p>
      </dgm:t>
    </dgm:pt>
    <dgm:pt modelId="{FA6F84C5-6F5D-4E8F-B4B5-3E2A80110AE8}" type="pres">
      <dgm:prSet presAssocID="{6546A3DE-CE76-43BD-9E15-CA7EC33FE789}" presName="sibTrans" presStyleCnt="0"/>
      <dgm:spPr/>
      <dgm:t>
        <a:bodyPr/>
        <a:lstStyle/>
        <a:p>
          <a:endParaRPr lang="en-US"/>
        </a:p>
      </dgm:t>
    </dgm:pt>
    <dgm:pt modelId="{94650595-2AF7-4072-9124-696835FCFE85}" type="pres">
      <dgm:prSet presAssocID="{BB8EDFAA-8839-48E2-9170-F150AA881586}" presName="node" presStyleLbl="alignAccFollowNode1" presStyleIdx="7" presStyleCnt="8">
        <dgm:presLayoutVars>
          <dgm:bulletEnabled val="1"/>
        </dgm:presLayoutVars>
      </dgm:prSet>
      <dgm:spPr/>
      <dgm:t>
        <a:bodyPr/>
        <a:lstStyle/>
        <a:p>
          <a:endParaRPr lang="en-US"/>
        </a:p>
      </dgm:t>
    </dgm:pt>
  </dgm:ptLst>
  <dgm:cxnLst>
    <dgm:cxn modelId="{3DD0643B-B00E-4280-AA17-C5CDB48CDF59}" type="presOf" srcId="{BB8EDFAA-8839-48E2-9170-F150AA881586}" destId="{94650595-2AF7-4072-9124-696835FCFE85}" srcOrd="0" destOrd="0" presId="urn:microsoft.com/office/officeart/2005/8/layout/lProcess3"/>
    <dgm:cxn modelId="{2F318F48-6761-4F65-AEC0-F1903AB339A6}" type="presOf" srcId="{AC7EA91D-963B-45DA-8D6D-511530862B53}" destId="{E744734D-7BCE-4809-A3EC-462E6753D475}" srcOrd="0" destOrd="0" presId="urn:microsoft.com/office/officeart/2005/8/layout/lProcess3"/>
    <dgm:cxn modelId="{E0915D76-D60F-44EB-AEF4-DAB72CC84C41}" srcId="{224382C0-FFAA-43E2-BF42-1CAF09FE5DB0}" destId="{38A8294E-3A8A-4F52-A6EA-77E35EF45F22}" srcOrd="1" destOrd="0" parTransId="{CE776375-408D-4890-BC3C-03EBDEB04F56}" sibTransId="{146A20D8-B505-4284-8ADF-104DCB94CE92}"/>
    <dgm:cxn modelId="{630C1C7D-8B90-430E-834A-63FFF6914F3D}" type="presOf" srcId="{AE9DBA3D-6A1D-4612-8980-1E638E9A27FD}" destId="{5F026450-CB13-4F25-9B6F-FEDF76C3A1E2}" srcOrd="0" destOrd="0" presId="urn:microsoft.com/office/officeart/2005/8/layout/lProcess3"/>
    <dgm:cxn modelId="{384BFA7F-99B9-4655-A1FC-6D268BBECEA0}" srcId="{224382C0-FFAA-43E2-BF42-1CAF09FE5DB0}" destId="{D6DF2F36-A4E6-4626-AC1D-23F1B5F4F202}" srcOrd="3" destOrd="0" parTransId="{0C0AC480-A877-44A1-8997-874497B967AF}" sibTransId="{5FA14892-7509-4B1F-B1BA-77C00608AB73}"/>
    <dgm:cxn modelId="{772360A5-A9E0-4FE8-90C0-4CC8665ECF73}" type="presOf" srcId="{090A6CA6-9713-4ED0-84B4-E1DE7284C229}" destId="{C10F0D21-761A-4D91-8676-A4D8D74F8895}" srcOrd="0" destOrd="0" presId="urn:microsoft.com/office/officeart/2005/8/layout/lProcess3"/>
    <dgm:cxn modelId="{F83DD500-729B-483C-A009-F92EDEE8DF80}" type="presOf" srcId="{3FCFE00D-2C01-4E61-9EBD-7EAABE98ACE0}" destId="{74FD3402-DC0F-4152-8B25-2E0988A439F4}" srcOrd="0" destOrd="0" presId="urn:microsoft.com/office/officeart/2005/8/layout/lProcess3"/>
    <dgm:cxn modelId="{B5921711-4F48-4799-9973-6AE3CA1B77D0}" srcId="{5712EFFE-40E9-4F18-95CB-9F5434A10B69}" destId="{5C924627-1B5D-4BA8-B406-600AB85F180F}" srcOrd="1" destOrd="0" parTransId="{E55DF6DE-10BD-458E-AB04-37990897B2AA}" sibTransId="{350911B1-46DB-4C12-9B90-40A460007F2D}"/>
    <dgm:cxn modelId="{B3460314-E37D-49D3-A57D-9043C1F4F04A}" type="presOf" srcId="{D6DF2F36-A4E6-4626-AC1D-23F1B5F4F202}" destId="{B6079DE3-7AE8-4178-A5AA-68A9204C1DFA}" srcOrd="0" destOrd="0" presId="urn:microsoft.com/office/officeart/2005/8/layout/lProcess3"/>
    <dgm:cxn modelId="{000CFC57-3C2A-4580-96C8-81AE53D7B846}" type="presOf" srcId="{38A8294E-3A8A-4F52-A6EA-77E35EF45F22}" destId="{397C61E9-588B-4B81-8599-41B7714B354D}" srcOrd="0" destOrd="0" presId="urn:microsoft.com/office/officeart/2005/8/layout/lProcess3"/>
    <dgm:cxn modelId="{5DAACA8D-1C05-427C-95EB-7872EF644B72}" srcId="{D6DF2F36-A4E6-4626-AC1D-23F1B5F4F202}" destId="{AC7EA91D-963B-45DA-8D6D-511530862B53}" srcOrd="0" destOrd="0" parTransId="{4D8AA5A1-B4C9-4B1C-912C-2E6A2C675614}" sibTransId="{6546A3DE-CE76-43BD-9E15-CA7EC33FE789}"/>
    <dgm:cxn modelId="{DAFE8743-909C-4A7C-9545-6EFA4A6F13B0}" srcId="{E67F23EC-4B45-4892-B950-6D372905E944}" destId="{C34068CC-E157-41A2-902C-46529BBCB843}" srcOrd="1" destOrd="0" parTransId="{54A19107-132B-4797-89AF-E6379861DA0D}" sibTransId="{837D0813-9D22-4043-90B2-E48A45FC7996}"/>
    <dgm:cxn modelId="{CB38D518-8600-4D9C-ACA9-0976DA63E759}" type="presOf" srcId="{5C924627-1B5D-4BA8-B406-600AB85F180F}" destId="{49FC0BDB-1756-462E-8AF7-F89777BB5EF2}" srcOrd="0" destOrd="0" presId="urn:microsoft.com/office/officeart/2005/8/layout/lProcess3"/>
    <dgm:cxn modelId="{B8D5ABBF-2CC5-42FC-9586-382844891058}" type="presOf" srcId="{2AEC9C94-0AB8-40C6-A1AD-E43C6DB9D165}" destId="{54D2E5F4-D7D5-44A5-A015-DCEA21A26A87}" srcOrd="0" destOrd="0" presId="urn:microsoft.com/office/officeart/2005/8/layout/lProcess3"/>
    <dgm:cxn modelId="{5BB8D13E-6342-4C29-B002-0E799C7232BA}" srcId="{224382C0-FFAA-43E2-BF42-1CAF09FE5DB0}" destId="{5712EFFE-40E9-4F18-95CB-9F5434A10B69}" srcOrd="2" destOrd="0" parTransId="{AFB71648-A01A-4868-B05A-50B78899C951}" sibTransId="{D5A9820E-ED4D-47F7-8398-8962277A1304}"/>
    <dgm:cxn modelId="{CB65C055-66C8-4E33-88F5-98A81190B4B7}" type="presOf" srcId="{E67F23EC-4B45-4892-B950-6D372905E944}" destId="{D16504C7-F046-455B-97D7-268D603DB12C}" srcOrd="0" destOrd="0" presId="urn:microsoft.com/office/officeart/2005/8/layout/lProcess3"/>
    <dgm:cxn modelId="{DEC983FC-5CA0-4158-8EF2-EEEA7764D1D6}" srcId="{D6DF2F36-A4E6-4626-AC1D-23F1B5F4F202}" destId="{BB8EDFAA-8839-48E2-9170-F150AA881586}" srcOrd="1" destOrd="0" parTransId="{AD92FAD3-8F49-45D8-B030-6A14A961D6BB}" sibTransId="{CA4D3CAE-30EF-41B6-952F-2D0C2A28A165}"/>
    <dgm:cxn modelId="{EE0A4289-4996-46DF-ACD6-F0866439E8F3}" srcId="{E67F23EC-4B45-4892-B950-6D372905E944}" destId="{090A6CA6-9713-4ED0-84B4-E1DE7284C229}" srcOrd="0" destOrd="0" parTransId="{DC0E3BC5-D0A4-45B9-A714-9801ECF1E747}" sibTransId="{3D9302BB-48F4-4D71-8C40-BDC6B7A20FA1}"/>
    <dgm:cxn modelId="{83B8E3FC-C86E-47AC-B8F2-312C2A266607}" srcId="{5712EFFE-40E9-4F18-95CB-9F5434A10B69}" destId="{3FCFE00D-2C01-4E61-9EBD-7EAABE98ACE0}" srcOrd="0" destOrd="0" parTransId="{A35C4B44-1843-4BE4-8556-296C912CF07B}" sibTransId="{DC189B60-17B0-446A-B1E4-32799FFEBB59}"/>
    <dgm:cxn modelId="{D5DE4ABD-1531-4FD4-9460-E8DC823037EE}" type="presOf" srcId="{224382C0-FFAA-43E2-BF42-1CAF09FE5DB0}" destId="{D2C04CE5-5119-4507-92E2-46374C520BB6}" srcOrd="0" destOrd="0" presId="urn:microsoft.com/office/officeart/2005/8/layout/lProcess3"/>
    <dgm:cxn modelId="{DA23A1C6-6B9D-4C0B-A496-44C8DFEF3E13}" srcId="{38A8294E-3A8A-4F52-A6EA-77E35EF45F22}" destId="{AE9DBA3D-6A1D-4612-8980-1E638E9A27FD}" srcOrd="0" destOrd="0" parTransId="{E5DA4393-5FA1-4903-BFD7-A6BE4F69C8C6}" sibTransId="{85966BBD-F251-4685-BC30-444B2B10580D}"/>
    <dgm:cxn modelId="{AB9135D3-B45A-4912-A16F-F3BC1E66F1F4}" type="presOf" srcId="{5712EFFE-40E9-4F18-95CB-9F5434A10B69}" destId="{49D0F7C1-FC2A-45C4-BD13-685395E71F26}" srcOrd="0" destOrd="0" presId="urn:microsoft.com/office/officeart/2005/8/layout/lProcess3"/>
    <dgm:cxn modelId="{A8965E62-A384-440B-AF55-A8866265FC22}" type="presOf" srcId="{C34068CC-E157-41A2-902C-46529BBCB843}" destId="{EF9F6369-70F2-4222-93D4-1F649B078D1E}" srcOrd="0" destOrd="0" presId="urn:microsoft.com/office/officeart/2005/8/layout/lProcess3"/>
    <dgm:cxn modelId="{7E7F0073-DCD3-4277-91AA-CABA882E27B7}" srcId="{224382C0-FFAA-43E2-BF42-1CAF09FE5DB0}" destId="{E67F23EC-4B45-4892-B950-6D372905E944}" srcOrd="0" destOrd="0" parTransId="{BA51F8A3-F1AA-45D5-8B21-0E6E4846F1D5}" sibTransId="{6E8DA649-351E-4701-8742-9BA41524ED6D}"/>
    <dgm:cxn modelId="{84EC2C6A-804B-47B2-B49F-3B42E8075D86}" srcId="{38A8294E-3A8A-4F52-A6EA-77E35EF45F22}" destId="{2AEC9C94-0AB8-40C6-A1AD-E43C6DB9D165}" srcOrd="1" destOrd="0" parTransId="{5350F265-B4C9-40D3-A0A1-88009786FE19}" sibTransId="{228A868A-B862-4AEA-987D-44D2D65CF2C3}"/>
    <dgm:cxn modelId="{6956528C-7D17-493A-9E6B-A7060A398342}" type="presParOf" srcId="{D2C04CE5-5119-4507-92E2-46374C520BB6}" destId="{C395B56E-EC93-46D5-A030-83C87A047379}" srcOrd="0" destOrd="0" presId="urn:microsoft.com/office/officeart/2005/8/layout/lProcess3"/>
    <dgm:cxn modelId="{840ACD60-6D63-40E8-9D0F-F5ACF2E7AEF7}" type="presParOf" srcId="{C395B56E-EC93-46D5-A030-83C87A047379}" destId="{D16504C7-F046-455B-97D7-268D603DB12C}" srcOrd="0" destOrd="0" presId="urn:microsoft.com/office/officeart/2005/8/layout/lProcess3"/>
    <dgm:cxn modelId="{534E047C-E381-4A58-88A2-0DBF1BA25967}" type="presParOf" srcId="{C395B56E-EC93-46D5-A030-83C87A047379}" destId="{F33817BC-1AC4-4C36-8843-8046B4839063}" srcOrd="1" destOrd="0" presId="urn:microsoft.com/office/officeart/2005/8/layout/lProcess3"/>
    <dgm:cxn modelId="{2700900B-BEDF-4145-97D0-3F8411281518}" type="presParOf" srcId="{C395B56E-EC93-46D5-A030-83C87A047379}" destId="{C10F0D21-761A-4D91-8676-A4D8D74F8895}" srcOrd="2" destOrd="0" presId="urn:microsoft.com/office/officeart/2005/8/layout/lProcess3"/>
    <dgm:cxn modelId="{DBE3A5CC-92CD-46BC-B2FB-FF19611EC159}" type="presParOf" srcId="{C395B56E-EC93-46D5-A030-83C87A047379}" destId="{A526EC73-59C0-445A-9669-BD2CEAFA5E77}" srcOrd="3" destOrd="0" presId="urn:microsoft.com/office/officeart/2005/8/layout/lProcess3"/>
    <dgm:cxn modelId="{D80507C3-028C-4778-AC04-9B84F326F871}" type="presParOf" srcId="{C395B56E-EC93-46D5-A030-83C87A047379}" destId="{EF9F6369-70F2-4222-93D4-1F649B078D1E}" srcOrd="4" destOrd="0" presId="urn:microsoft.com/office/officeart/2005/8/layout/lProcess3"/>
    <dgm:cxn modelId="{5CDFC9EC-8E5E-44EA-9D70-20E5776D282C}" type="presParOf" srcId="{D2C04CE5-5119-4507-92E2-46374C520BB6}" destId="{086FD5A6-075D-4999-9E3A-B3FFCE102EF9}" srcOrd="1" destOrd="0" presId="urn:microsoft.com/office/officeart/2005/8/layout/lProcess3"/>
    <dgm:cxn modelId="{2A8131B9-CE55-41E5-A384-56DD13D4D579}" type="presParOf" srcId="{D2C04CE5-5119-4507-92E2-46374C520BB6}" destId="{B5A44F58-8872-4688-8E75-9BF069E5A898}" srcOrd="2" destOrd="0" presId="urn:microsoft.com/office/officeart/2005/8/layout/lProcess3"/>
    <dgm:cxn modelId="{400D5AB0-91A0-4018-864A-09478F8334A0}" type="presParOf" srcId="{B5A44F58-8872-4688-8E75-9BF069E5A898}" destId="{397C61E9-588B-4B81-8599-41B7714B354D}" srcOrd="0" destOrd="0" presId="urn:microsoft.com/office/officeart/2005/8/layout/lProcess3"/>
    <dgm:cxn modelId="{5A79DD2B-6654-46CC-B298-242C1D65C9BF}" type="presParOf" srcId="{B5A44F58-8872-4688-8E75-9BF069E5A898}" destId="{EA35A0E6-C41B-42D3-9653-B006DC5F0FF0}" srcOrd="1" destOrd="0" presId="urn:microsoft.com/office/officeart/2005/8/layout/lProcess3"/>
    <dgm:cxn modelId="{AE2CC79A-6C41-4176-A9EB-22EC6A3A683A}" type="presParOf" srcId="{B5A44F58-8872-4688-8E75-9BF069E5A898}" destId="{5F026450-CB13-4F25-9B6F-FEDF76C3A1E2}" srcOrd="2" destOrd="0" presId="urn:microsoft.com/office/officeart/2005/8/layout/lProcess3"/>
    <dgm:cxn modelId="{C79C4EC3-8256-4F6F-A066-0C9F40AC2C65}" type="presParOf" srcId="{B5A44F58-8872-4688-8E75-9BF069E5A898}" destId="{A6DDD8E0-CA96-4B7F-9610-42F5343FB31F}" srcOrd="3" destOrd="0" presId="urn:microsoft.com/office/officeart/2005/8/layout/lProcess3"/>
    <dgm:cxn modelId="{44C0D4A7-B9FA-4C77-B59D-810BC19C4F5A}" type="presParOf" srcId="{B5A44F58-8872-4688-8E75-9BF069E5A898}" destId="{54D2E5F4-D7D5-44A5-A015-DCEA21A26A87}" srcOrd="4" destOrd="0" presId="urn:microsoft.com/office/officeart/2005/8/layout/lProcess3"/>
    <dgm:cxn modelId="{77E20BAC-DBC3-4A46-B67C-96C27B339A5B}" type="presParOf" srcId="{D2C04CE5-5119-4507-92E2-46374C520BB6}" destId="{CFCEFE4D-EC63-4FAC-9A25-41C3AC0C802F}" srcOrd="3" destOrd="0" presId="urn:microsoft.com/office/officeart/2005/8/layout/lProcess3"/>
    <dgm:cxn modelId="{C26AC04C-AE89-440F-A073-03C6A4AE72BA}" type="presParOf" srcId="{D2C04CE5-5119-4507-92E2-46374C520BB6}" destId="{7071A41B-8B3E-467C-972A-8ED7159C0D9A}" srcOrd="4" destOrd="0" presId="urn:microsoft.com/office/officeart/2005/8/layout/lProcess3"/>
    <dgm:cxn modelId="{8C50CBE1-11C4-4496-A191-BF80AFEBA0ED}" type="presParOf" srcId="{7071A41B-8B3E-467C-972A-8ED7159C0D9A}" destId="{49D0F7C1-FC2A-45C4-BD13-685395E71F26}" srcOrd="0" destOrd="0" presId="urn:microsoft.com/office/officeart/2005/8/layout/lProcess3"/>
    <dgm:cxn modelId="{73FC2146-814C-4FAD-921F-486E700A4114}" type="presParOf" srcId="{7071A41B-8B3E-467C-972A-8ED7159C0D9A}" destId="{4E75A9D9-E34F-4A55-A76F-1611FA859045}" srcOrd="1" destOrd="0" presId="urn:microsoft.com/office/officeart/2005/8/layout/lProcess3"/>
    <dgm:cxn modelId="{6EB18260-3E93-45CD-80D8-41DBB4A0F5B6}" type="presParOf" srcId="{7071A41B-8B3E-467C-972A-8ED7159C0D9A}" destId="{74FD3402-DC0F-4152-8B25-2E0988A439F4}" srcOrd="2" destOrd="0" presId="urn:microsoft.com/office/officeart/2005/8/layout/lProcess3"/>
    <dgm:cxn modelId="{341C30E4-4B5F-4F1B-A5AD-1E913D17ED70}" type="presParOf" srcId="{7071A41B-8B3E-467C-972A-8ED7159C0D9A}" destId="{B11C54FB-FB66-4F70-A75C-9FAD16AFE225}" srcOrd="3" destOrd="0" presId="urn:microsoft.com/office/officeart/2005/8/layout/lProcess3"/>
    <dgm:cxn modelId="{E1E5C1E9-89D1-4F96-8D2C-649F45588607}" type="presParOf" srcId="{7071A41B-8B3E-467C-972A-8ED7159C0D9A}" destId="{49FC0BDB-1756-462E-8AF7-F89777BB5EF2}" srcOrd="4" destOrd="0" presId="urn:microsoft.com/office/officeart/2005/8/layout/lProcess3"/>
    <dgm:cxn modelId="{4140D14F-ACBB-45FD-83BB-2B43C8481552}" type="presParOf" srcId="{D2C04CE5-5119-4507-92E2-46374C520BB6}" destId="{972B94EB-11A4-4328-B759-11272F3393B6}" srcOrd="5" destOrd="0" presId="urn:microsoft.com/office/officeart/2005/8/layout/lProcess3"/>
    <dgm:cxn modelId="{D79B40AF-AC0A-496A-B3F9-6B9E7B00909D}" type="presParOf" srcId="{D2C04CE5-5119-4507-92E2-46374C520BB6}" destId="{933B98EC-25F1-43E5-B2CD-E78766508C7F}" srcOrd="6" destOrd="0" presId="urn:microsoft.com/office/officeart/2005/8/layout/lProcess3"/>
    <dgm:cxn modelId="{E885CE94-7369-4AC1-A82F-4A72C441BD69}" type="presParOf" srcId="{933B98EC-25F1-43E5-B2CD-E78766508C7F}" destId="{B6079DE3-7AE8-4178-A5AA-68A9204C1DFA}" srcOrd="0" destOrd="0" presId="urn:microsoft.com/office/officeart/2005/8/layout/lProcess3"/>
    <dgm:cxn modelId="{46CD12C4-86A5-474A-851E-D02F6C4FEA55}" type="presParOf" srcId="{933B98EC-25F1-43E5-B2CD-E78766508C7F}" destId="{9BA2AAAA-35A6-45E6-A4BD-DF65D0DB4064}" srcOrd="1" destOrd="0" presId="urn:microsoft.com/office/officeart/2005/8/layout/lProcess3"/>
    <dgm:cxn modelId="{32366166-7B03-4FD8-9FDC-FF33F8AF3760}" type="presParOf" srcId="{933B98EC-25F1-43E5-B2CD-E78766508C7F}" destId="{E744734D-7BCE-4809-A3EC-462E6753D475}" srcOrd="2" destOrd="0" presId="urn:microsoft.com/office/officeart/2005/8/layout/lProcess3"/>
    <dgm:cxn modelId="{AC2CD274-6A2B-449D-8172-298E143941C6}" type="presParOf" srcId="{933B98EC-25F1-43E5-B2CD-E78766508C7F}" destId="{FA6F84C5-6F5D-4E8F-B4B5-3E2A80110AE8}" srcOrd="3" destOrd="0" presId="urn:microsoft.com/office/officeart/2005/8/layout/lProcess3"/>
    <dgm:cxn modelId="{089E7811-CE9B-40AC-B050-C3E1865D55AC}" type="presParOf" srcId="{933B98EC-25F1-43E5-B2CD-E78766508C7F}" destId="{94650595-2AF7-4072-9124-696835FCFE85}"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61400B-2C6C-47D3-BB37-09DF3FC37578}"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en-US"/>
        </a:p>
      </dgm:t>
    </dgm:pt>
    <dgm:pt modelId="{13054CF9-8018-4DD9-8873-B07DAB7288EF}">
      <dgm:prSet phldrT="[Text]"/>
      <dgm:spPr/>
      <dgm:t>
        <a:bodyPr/>
        <a:lstStyle/>
        <a:p>
          <a:r>
            <a:rPr lang="en-US" dirty="0" smtClean="0">
              <a:solidFill>
                <a:schemeClr val="bg1"/>
              </a:solidFill>
            </a:rPr>
            <a:t>Fund Balance</a:t>
          </a:r>
          <a:endParaRPr lang="en-US" dirty="0">
            <a:solidFill>
              <a:schemeClr val="bg1"/>
            </a:solidFill>
          </a:endParaRPr>
        </a:p>
      </dgm:t>
    </dgm:pt>
    <dgm:pt modelId="{24A937C2-D4E2-48E3-9346-7138123B14DD}" type="parTrans" cxnId="{7EFA89E9-C3BD-4A89-8526-24CB598E1406}">
      <dgm:prSet/>
      <dgm:spPr/>
      <dgm:t>
        <a:bodyPr/>
        <a:lstStyle/>
        <a:p>
          <a:endParaRPr lang="en-US"/>
        </a:p>
      </dgm:t>
    </dgm:pt>
    <dgm:pt modelId="{3E268AC6-977D-4743-A366-87AB8238AD7B}" type="sibTrans" cxnId="{7EFA89E9-C3BD-4A89-8526-24CB598E1406}">
      <dgm:prSet/>
      <dgm:spPr/>
      <dgm:t>
        <a:bodyPr/>
        <a:lstStyle/>
        <a:p>
          <a:endParaRPr lang="en-US"/>
        </a:p>
      </dgm:t>
    </dgm:pt>
    <dgm:pt modelId="{F32F4397-EAF5-4B4A-9435-BC373B3B0188}">
      <dgm:prSet/>
      <dgm:spPr/>
      <dgm:t>
        <a:bodyPr/>
        <a:lstStyle/>
        <a:p>
          <a:r>
            <a:rPr lang="en-US" smtClean="0">
              <a:solidFill>
                <a:schemeClr val="bg1"/>
              </a:solidFill>
            </a:rPr>
            <a:t>Unassigned</a:t>
          </a:r>
          <a:endParaRPr lang="en-US" dirty="0">
            <a:solidFill>
              <a:schemeClr val="bg1"/>
            </a:solidFill>
          </a:endParaRPr>
        </a:p>
      </dgm:t>
    </dgm:pt>
    <dgm:pt modelId="{4F631077-9756-41AF-9B88-26E08B7B2344}" type="parTrans" cxnId="{52918018-F891-4E24-AA6E-0CC3467A2651}">
      <dgm:prSet/>
      <dgm:spPr/>
      <dgm:t>
        <a:bodyPr/>
        <a:lstStyle/>
        <a:p>
          <a:endParaRPr lang="en-US"/>
        </a:p>
      </dgm:t>
    </dgm:pt>
    <dgm:pt modelId="{6D5520DC-06CB-48B1-B6DF-A9C69C90C89A}" type="sibTrans" cxnId="{52918018-F891-4E24-AA6E-0CC3467A2651}">
      <dgm:prSet/>
      <dgm:spPr/>
      <dgm:t>
        <a:bodyPr/>
        <a:lstStyle/>
        <a:p>
          <a:endParaRPr lang="en-US"/>
        </a:p>
      </dgm:t>
    </dgm:pt>
    <dgm:pt modelId="{7191EB1F-2B74-4E03-8FD3-CA61096CEEF4}">
      <dgm:prSet phldrT="[Text]"/>
      <dgm:spPr/>
      <dgm:t>
        <a:bodyPr/>
        <a:lstStyle/>
        <a:p>
          <a:r>
            <a:rPr lang="en-US" dirty="0" smtClean="0">
              <a:solidFill>
                <a:schemeClr val="bg1"/>
              </a:solidFill>
            </a:rPr>
            <a:t>Operating Deficit</a:t>
          </a:r>
          <a:endParaRPr lang="en-US" dirty="0">
            <a:solidFill>
              <a:schemeClr val="bg1"/>
            </a:solidFill>
          </a:endParaRPr>
        </a:p>
      </dgm:t>
    </dgm:pt>
    <dgm:pt modelId="{EBB8B5A9-C951-402A-90CF-50C093D48A89}" type="parTrans" cxnId="{DB759C07-F8B0-48F3-8A73-90E217B23F29}">
      <dgm:prSet/>
      <dgm:spPr/>
      <dgm:t>
        <a:bodyPr/>
        <a:lstStyle/>
        <a:p>
          <a:endParaRPr lang="en-US"/>
        </a:p>
      </dgm:t>
    </dgm:pt>
    <dgm:pt modelId="{D8C5789C-FBB8-4EE2-BDFC-0DD9DB255553}" type="sibTrans" cxnId="{DB759C07-F8B0-48F3-8A73-90E217B23F29}">
      <dgm:prSet/>
      <dgm:spPr/>
      <dgm:t>
        <a:bodyPr/>
        <a:lstStyle/>
        <a:p>
          <a:endParaRPr lang="en-US"/>
        </a:p>
      </dgm:t>
    </dgm:pt>
    <dgm:pt modelId="{BB81E77D-50FD-434F-A2A8-BAD479EDF9CE}">
      <dgm:prSet phldrT="[Text]"/>
      <dgm:spPr/>
      <dgm:t>
        <a:bodyPr/>
        <a:lstStyle/>
        <a:p>
          <a:r>
            <a:rPr lang="en-US" dirty="0" smtClean="0">
              <a:solidFill>
                <a:schemeClr val="bg1"/>
              </a:solidFill>
            </a:rPr>
            <a:t>Cash</a:t>
          </a:r>
          <a:endParaRPr lang="en-US" dirty="0">
            <a:solidFill>
              <a:schemeClr val="bg1"/>
            </a:solidFill>
          </a:endParaRPr>
        </a:p>
      </dgm:t>
    </dgm:pt>
    <dgm:pt modelId="{79FF06D2-AAC7-42DD-A79E-7FB26865DBED}" type="parTrans" cxnId="{44820E29-5DD6-4F19-8606-E419994D5D6F}">
      <dgm:prSet/>
      <dgm:spPr/>
      <dgm:t>
        <a:bodyPr/>
        <a:lstStyle/>
        <a:p>
          <a:endParaRPr lang="en-US"/>
        </a:p>
      </dgm:t>
    </dgm:pt>
    <dgm:pt modelId="{0F8946B1-8293-400D-9C5A-A9619E349B97}" type="sibTrans" cxnId="{44820E29-5DD6-4F19-8606-E419994D5D6F}">
      <dgm:prSet/>
      <dgm:spPr/>
      <dgm:t>
        <a:bodyPr/>
        <a:lstStyle/>
        <a:p>
          <a:endParaRPr lang="en-US"/>
        </a:p>
      </dgm:t>
    </dgm:pt>
    <dgm:pt modelId="{C7AE5B41-8ED6-4376-B8F8-1247E14B6B9C}">
      <dgm:prSet/>
      <dgm:spPr/>
      <dgm:t>
        <a:bodyPr/>
        <a:lstStyle/>
        <a:p>
          <a:r>
            <a:rPr lang="en-US" dirty="0" smtClean="0">
              <a:solidFill>
                <a:schemeClr val="bg1"/>
              </a:solidFill>
            </a:rPr>
            <a:t>Total</a:t>
          </a:r>
          <a:endParaRPr lang="en-US" dirty="0">
            <a:solidFill>
              <a:schemeClr val="bg1"/>
            </a:solidFill>
          </a:endParaRPr>
        </a:p>
      </dgm:t>
    </dgm:pt>
    <dgm:pt modelId="{E541026A-F375-46A0-8A6D-928C5B28AEF2}" type="parTrans" cxnId="{C8B5271E-19F1-47C6-AAE0-0ED7B9606327}">
      <dgm:prSet/>
      <dgm:spPr/>
      <dgm:t>
        <a:bodyPr/>
        <a:lstStyle/>
        <a:p>
          <a:endParaRPr lang="en-US"/>
        </a:p>
      </dgm:t>
    </dgm:pt>
    <dgm:pt modelId="{38C2A127-D0BE-4D94-8D28-350A81D48CAB}" type="sibTrans" cxnId="{C8B5271E-19F1-47C6-AAE0-0ED7B9606327}">
      <dgm:prSet/>
      <dgm:spPr/>
      <dgm:t>
        <a:bodyPr/>
        <a:lstStyle/>
        <a:p>
          <a:endParaRPr lang="en-US"/>
        </a:p>
      </dgm:t>
    </dgm:pt>
    <dgm:pt modelId="{6FEDCC80-E740-4247-93E7-0AF43CFDE36A}">
      <dgm:prSet phldrT="[Text]"/>
      <dgm:spPr/>
      <dgm:t>
        <a:bodyPr/>
        <a:lstStyle/>
        <a:p>
          <a:r>
            <a:rPr lang="en-US" dirty="0" smtClean="0">
              <a:solidFill>
                <a:schemeClr val="bg1"/>
              </a:solidFill>
            </a:rPr>
            <a:t>Cash Ratio</a:t>
          </a:r>
          <a:endParaRPr lang="en-US" dirty="0">
            <a:solidFill>
              <a:schemeClr val="bg1"/>
            </a:solidFill>
          </a:endParaRPr>
        </a:p>
      </dgm:t>
    </dgm:pt>
    <dgm:pt modelId="{BB153B9D-B5AC-4BF8-8F37-78CFBA10295E}" type="parTrans" cxnId="{A3FEF04B-B3AB-427B-8229-92539AD93292}">
      <dgm:prSet/>
      <dgm:spPr/>
      <dgm:t>
        <a:bodyPr/>
        <a:lstStyle/>
        <a:p>
          <a:endParaRPr lang="en-US"/>
        </a:p>
      </dgm:t>
    </dgm:pt>
    <dgm:pt modelId="{0FBED0F9-B8C8-4144-9A57-1A421F353A19}" type="sibTrans" cxnId="{A3FEF04B-B3AB-427B-8229-92539AD93292}">
      <dgm:prSet/>
      <dgm:spPr/>
      <dgm:t>
        <a:bodyPr/>
        <a:lstStyle/>
        <a:p>
          <a:endParaRPr lang="en-US"/>
        </a:p>
      </dgm:t>
    </dgm:pt>
    <dgm:pt modelId="{681162BA-18F5-452A-87DA-064D22440E86}">
      <dgm:prSet/>
      <dgm:spPr/>
      <dgm:t>
        <a:bodyPr/>
        <a:lstStyle/>
        <a:p>
          <a:r>
            <a:rPr lang="en-US" dirty="0" smtClean="0">
              <a:solidFill>
                <a:schemeClr val="bg1"/>
              </a:solidFill>
            </a:rPr>
            <a:t>Cash % of Monthly Expenditures</a:t>
          </a:r>
        </a:p>
      </dgm:t>
    </dgm:pt>
    <dgm:pt modelId="{87864F54-EAE1-4A9B-BF62-A3C5779F930C}" type="parTrans" cxnId="{77928961-7100-4B30-877B-7E4FF439AFB4}">
      <dgm:prSet/>
      <dgm:spPr/>
      <dgm:t>
        <a:bodyPr/>
        <a:lstStyle/>
        <a:p>
          <a:endParaRPr lang="en-US"/>
        </a:p>
      </dgm:t>
    </dgm:pt>
    <dgm:pt modelId="{317F0B0A-3529-4D72-A6F7-BC4F9F829655}" type="sibTrans" cxnId="{77928961-7100-4B30-877B-7E4FF439AFB4}">
      <dgm:prSet/>
      <dgm:spPr/>
      <dgm:t>
        <a:bodyPr/>
        <a:lstStyle/>
        <a:p>
          <a:endParaRPr lang="en-US"/>
        </a:p>
      </dgm:t>
    </dgm:pt>
    <dgm:pt modelId="{B0A9C155-51D8-4B6D-995F-FD3A3CF77001}">
      <dgm:prSet/>
      <dgm:spPr/>
      <dgm:t>
        <a:bodyPr/>
        <a:lstStyle/>
        <a:p>
          <a:r>
            <a:rPr lang="en-US" dirty="0" smtClean="0">
              <a:solidFill>
                <a:schemeClr val="bg1"/>
              </a:solidFill>
            </a:rPr>
            <a:t>Reliance on Short Term Debt</a:t>
          </a:r>
        </a:p>
      </dgm:t>
    </dgm:pt>
    <dgm:pt modelId="{540651C3-3592-4CD1-A382-823D2A3B5014}" type="parTrans" cxnId="{F55A5B11-4BC6-4913-938C-2DEF3039BFFB}">
      <dgm:prSet/>
      <dgm:spPr/>
      <dgm:t>
        <a:bodyPr/>
        <a:lstStyle/>
        <a:p>
          <a:endParaRPr lang="en-US"/>
        </a:p>
      </dgm:t>
    </dgm:pt>
    <dgm:pt modelId="{ED80D307-3736-4146-8227-BFFCE332DA3D}" type="sibTrans" cxnId="{F55A5B11-4BC6-4913-938C-2DEF3039BFFB}">
      <dgm:prSet/>
      <dgm:spPr/>
      <dgm:t>
        <a:bodyPr/>
        <a:lstStyle/>
        <a:p>
          <a:endParaRPr lang="en-US"/>
        </a:p>
      </dgm:t>
    </dgm:pt>
    <dgm:pt modelId="{840E2800-8CF4-4AE4-A3C2-F655BA9F8F50}">
      <dgm:prSet/>
      <dgm:spPr/>
      <dgm:t>
        <a:bodyPr/>
        <a:lstStyle/>
        <a:p>
          <a:r>
            <a:rPr lang="en-US" dirty="0" smtClean="0">
              <a:solidFill>
                <a:schemeClr val="bg1"/>
              </a:solidFill>
            </a:rPr>
            <a:t>% Change in Short-term Debt Issued</a:t>
          </a:r>
        </a:p>
      </dgm:t>
    </dgm:pt>
    <dgm:pt modelId="{F2FFABD0-57C3-498F-BB29-88AED0217EDD}" type="parTrans" cxnId="{CD82B665-130F-4C54-8B55-7D5ED2BAFBF8}">
      <dgm:prSet/>
      <dgm:spPr/>
      <dgm:t>
        <a:bodyPr/>
        <a:lstStyle/>
        <a:p>
          <a:endParaRPr lang="en-US"/>
        </a:p>
      </dgm:t>
    </dgm:pt>
    <dgm:pt modelId="{45004F4A-964A-4187-9E78-267128EC8F5C}" type="sibTrans" cxnId="{CD82B665-130F-4C54-8B55-7D5ED2BAFBF8}">
      <dgm:prSet/>
      <dgm:spPr/>
      <dgm:t>
        <a:bodyPr/>
        <a:lstStyle/>
        <a:p>
          <a:endParaRPr lang="en-US"/>
        </a:p>
      </dgm:t>
    </dgm:pt>
    <dgm:pt modelId="{028FCA85-C18E-4D9E-803E-B05E38D18E75}">
      <dgm:prSet phldrT="[Text]"/>
      <dgm:spPr/>
      <dgm:t>
        <a:bodyPr/>
        <a:lstStyle/>
        <a:p>
          <a:r>
            <a:rPr lang="en-US" dirty="0" smtClean="0">
              <a:solidFill>
                <a:schemeClr val="bg1"/>
              </a:solidFill>
            </a:rPr>
            <a:t>Each of the past three years</a:t>
          </a:r>
          <a:endParaRPr lang="en-US" dirty="0">
            <a:solidFill>
              <a:schemeClr val="bg1"/>
            </a:solidFill>
          </a:endParaRPr>
        </a:p>
      </dgm:t>
    </dgm:pt>
    <dgm:pt modelId="{D8B6C563-AD6B-4DFA-814B-7D4481B73E2F}" type="parTrans" cxnId="{E1EC96D0-E6FB-4FE4-9DD8-0D8F3508A25F}">
      <dgm:prSet/>
      <dgm:spPr/>
      <dgm:t>
        <a:bodyPr/>
        <a:lstStyle/>
        <a:p>
          <a:endParaRPr lang="en-US"/>
        </a:p>
      </dgm:t>
    </dgm:pt>
    <dgm:pt modelId="{3EDEEF19-F729-40EB-A4F8-A4EB19750682}" type="sibTrans" cxnId="{E1EC96D0-E6FB-4FE4-9DD8-0D8F3508A25F}">
      <dgm:prSet/>
      <dgm:spPr/>
      <dgm:t>
        <a:bodyPr/>
        <a:lstStyle/>
        <a:p>
          <a:endParaRPr lang="en-US"/>
        </a:p>
      </dgm:t>
    </dgm:pt>
    <dgm:pt modelId="{99BC6587-E961-4E6D-840A-3F7CE116B8FA}" type="pres">
      <dgm:prSet presAssocID="{6361400B-2C6C-47D3-BB37-09DF3FC37578}" presName="Name0" presStyleCnt="0">
        <dgm:presLayoutVars>
          <dgm:dir/>
          <dgm:animLvl val="lvl"/>
          <dgm:resizeHandles val="exact"/>
        </dgm:presLayoutVars>
      </dgm:prSet>
      <dgm:spPr/>
      <dgm:t>
        <a:bodyPr/>
        <a:lstStyle/>
        <a:p>
          <a:endParaRPr lang="en-US"/>
        </a:p>
      </dgm:t>
    </dgm:pt>
    <dgm:pt modelId="{96DC2238-3B26-432E-92EC-F32F35EDB265}" type="pres">
      <dgm:prSet presAssocID="{13054CF9-8018-4DD9-8873-B07DAB7288EF}" presName="composite" presStyleCnt="0"/>
      <dgm:spPr/>
      <dgm:t>
        <a:bodyPr/>
        <a:lstStyle/>
        <a:p>
          <a:endParaRPr lang="en-US"/>
        </a:p>
      </dgm:t>
    </dgm:pt>
    <dgm:pt modelId="{6FAC2712-2630-41E0-AE22-C581DF61DBF3}" type="pres">
      <dgm:prSet presAssocID="{13054CF9-8018-4DD9-8873-B07DAB7288EF}" presName="parTx" presStyleLbl="alignNode1" presStyleIdx="0" presStyleCnt="4">
        <dgm:presLayoutVars>
          <dgm:chMax val="0"/>
          <dgm:chPref val="0"/>
          <dgm:bulletEnabled val="1"/>
        </dgm:presLayoutVars>
      </dgm:prSet>
      <dgm:spPr/>
      <dgm:t>
        <a:bodyPr/>
        <a:lstStyle/>
        <a:p>
          <a:endParaRPr lang="en-US"/>
        </a:p>
      </dgm:t>
    </dgm:pt>
    <dgm:pt modelId="{2362C02A-C0F6-432F-AAF9-BB336C5C270D}" type="pres">
      <dgm:prSet presAssocID="{13054CF9-8018-4DD9-8873-B07DAB7288EF}" presName="desTx" presStyleLbl="alignAccFollowNode1" presStyleIdx="0" presStyleCnt="4">
        <dgm:presLayoutVars>
          <dgm:bulletEnabled val="1"/>
        </dgm:presLayoutVars>
      </dgm:prSet>
      <dgm:spPr/>
      <dgm:t>
        <a:bodyPr/>
        <a:lstStyle/>
        <a:p>
          <a:endParaRPr lang="en-US"/>
        </a:p>
      </dgm:t>
    </dgm:pt>
    <dgm:pt modelId="{207E0025-6A18-489B-BAC6-FBE446D8E4D8}" type="pres">
      <dgm:prSet presAssocID="{3E268AC6-977D-4743-A366-87AB8238AD7B}" presName="space" presStyleCnt="0"/>
      <dgm:spPr/>
      <dgm:t>
        <a:bodyPr/>
        <a:lstStyle/>
        <a:p>
          <a:endParaRPr lang="en-US"/>
        </a:p>
      </dgm:t>
    </dgm:pt>
    <dgm:pt modelId="{20A9E1AC-26BC-46EB-9849-918FAD902476}" type="pres">
      <dgm:prSet presAssocID="{7191EB1F-2B74-4E03-8FD3-CA61096CEEF4}" presName="composite" presStyleCnt="0"/>
      <dgm:spPr/>
      <dgm:t>
        <a:bodyPr/>
        <a:lstStyle/>
        <a:p>
          <a:endParaRPr lang="en-US"/>
        </a:p>
      </dgm:t>
    </dgm:pt>
    <dgm:pt modelId="{D291BBDD-94EB-4009-A55F-62AC7C9001DE}" type="pres">
      <dgm:prSet presAssocID="{7191EB1F-2B74-4E03-8FD3-CA61096CEEF4}" presName="parTx" presStyleLbl="alignNode1" presStyleIdx="1" presStyleCnt="4">
        <dgm:presLayoutVars>
          <dgm:chMax val="0"/>
          <dgm:chPref val="0"/>
          <dgm:bulletEnabled val="1"/>
        </dgm:presLayoutVars>
      </dgm:prSet>
      <dgm:spPr/>
      <dgm:t>
        <a:bodyPr/>
        <a:lstStyle/>
        <a:p>
          <a:endParaRPr lang="en-US"/>
        </a:p>
      </dgm:t>
    </dgm:pt>
    <dgm:pt modelId="{967F076D-1701-46CF-8AA6-2DB94A792999}" type="pres">
      <dgm:prSet presAssocID="{7191EB1F-2B74-4E03-8FD3-CA61096CEEF4}" presName="desTx" presStyleLbl="alignAccFollowNode1" presStyleIdx="1" presStyleCnt="4">
        <dgm:presLayoutVars>
          <dgm:bulletEnabled val="1"/>
        </dgm:presLayoutVars>
      </dgm:prSet>
      <dgm:spPr/>
      <dgm:t>
        <a:bodyPr/>
        <a:lstStyle/>
        <a:p>
          <a:endParaRPr lang="en-US"/>
        </a:p>
      </dgm:t>
    </dgm:pt>
    <dgm:pt modelId="{65808C2E-7889-4F54-B249-F7C7CEB5CFF6}" type="pres">
      <dgm:prSet presAssocID="{D8C5789C-FBB8-4EE2-BDFC-0DD9DB255553}" presName="space" presStyleCnt="0"/>
      <dgm:spPr/>
      <dgm:t>
        <a:bodyPr/>
        <a:lstStyle/>
        <a:p>
          <a:endParaRPr lang="en-US"/>
        </a:p>
      </dgm:t>
    </dgm:pt>
    <dgm:pt modelId="{6AAD014A-EBF0-40CB-A7FB-B702E3E01D38}" type="pres">
      <dgm:prSet presAssocID="{BB81E77D-50FD-434F-A2A8-BAD479EDF9CE}" presName="composite" presStyleCnt="0"/>
      <dgm:spPr/>
      <dgm:t>
        <a:bodyPr/>
        <a:lstStyle/>
        <a:p>
          <a:endParaRPr lang="en-US"/>
        </a:p>
      </dgm:t>
    </dgm:pt>
    <dgm:pt modelId="{7D14C35D-01CC-4C10-878E-F281DAFC7E4E}" type="pres">
      <dgm:prSet presAssocID="{BB81E77D-50FD-434F-A2A8-BAD479EDF9CE}" presName="parTx" presStyleLbl="alignNode1" presStyleIdx="2" presStyleCnt="4">
        <dgm:presLayoutVars>
          <dgm:chMax val="0"/>
          <dgm:chPref val="0"/>
          <dgm:bulletEnabled val="1"/>
        </dgm:presLayoutVars>
      </dgm:prSet>
      <dgm:spPr/>
      <dgm:t>
        <a:bodyPr/>
        <a:lstStyle/>
        <a:p>
          <a:endParaRPr lang="en-US"/>
        </a:p>
      </dgm:t>
    </dgm:pt>
    <dgm:pt modelId="{66A06DA1-0CB7-4816-A04B-3674E3540C7E}" type="pres">
      <dgm:prSet presAssocID="{BB81E77D-50FD-434F-A2A8-BAD479EDF9CE}" presName="desTx" presStyleLbl="alignAccFollowNode1" presStyleIdx="2" presStyleCnt="4">
        <dgm:presLayoutVars>
          <dgm:bulletEnabled val="1"/>
        </dgm:presLayoutVars>
      </dgm:prSet>
      <dgm:spPr/>
      <dgm:t>
        <a:bodyPr/>
        <a:lstStyle/>
        <a:p>
          <a:endParaRPr lang="en-US"/>
        </a:p>
      </dgm:t>
    </dgm:pt>
    <dgm:pt modelId="{97689E7D-5905-4FC5-AC95-E6401C73955D}" type="pres">
      <dgm:prSet presAssocID="{0F8946B1-8293-400D-9C5A-A9619E349B97}" presName="space" presStyleCnt="0"/>
      <dgm:spPr/>
      <dgm:t>
        <a:bodyPr/>
        <a:lstStyle/>
        <a:p>
          <a:endParaRPr lang="en-US"/>
        </a:p>
      </dgm:t>
    </dgm:pt>
    <dgm:pt modelId="{2E94B392-43E1-4A44-BE58-60F1897ED063}" type="pres">
      <dgm:prSet presAssocID="{B0A9C155-51D8-4B6D-995F-FD3A3CF77001}" presName="composite" presStyleCnt="0"/>
      <dgm:spPr/>
      <dgm:t>
        <a:bodyPr/>
        <a:lstStyle/>
        <a:p>
          <a:endParaRPr lang="en-US"/>
        </a:p>
      </dgm:t>
    </dgm:pt>
    <dgm:pt modelId="{CCC64205-04E9-4F7F-B0AB-2FD92F687C7E}" type="pres">
      <dgm:prSet presAssocID="{B0A9C155-51D8-4B6D-995F-FD3A3CF77001}" presName="parTx" presStyleLbl="alignNode1" presStyleIdx="3" presStyleCnt="4">
        <dgm:presLayoutVars>
          <dgm:chMax val="0"/>
          <dgm:chPref val="0"/>
          <dgm:bulletEnabled val="1"/>
        </dgm:presLayoutVars>
      </dgm:prSet>
      <dgm:spPr/>
      <dgm:t>
        <a:bodyPr/>
        <a:lstStyle/>
        <a:p>
          <a:endParaRPr lang="en-US"/>
        </a:p>
      </dgm:t>
    </dgm:pt>
    <dgm:pt modelId="{5377AF1A-50FF-48DA-BB50-9B067C1656E1}" type="pres">
      <dgm:prSet presAssocID="{B0A9C155-51D8-4B6D-995F-FD3A3CF77001}" presName="desTx" presStyleLbl="alignAccFollowNode1" presStyleIdx="3" presStyleCnt="4">
        <dgm:presLayoutVars>
          <dgm:bulletEnabled val="1"/>
        </dgm:presLayoutVars>
      </dgm:prSet>
      <dgm:spPr/>
      <dgm:t>
        <a:bodyPr/>
        <a:lstStyle/>
        <a:p>
          <a:endParaRPr lang="en-US"/>
        </a:p>
      </dgm:t>
    </dgm:pt>
  </dgm:ptLst>
  <dgm:cxnLst>
    <dgm:cxn modelId="{DB759C07-F8B0-48F3-8A73-90E217B23F29}" srcId="{6361400B-2C6C-47D3-BB37-09DF3FC37578}" destId="{7191EB1F-2B74-4E03-8FD3-CA61096CEEF4}" srcOrd="1" destOrd="0" parTransId="{EBB8B5A9-C951-402A-90CF-50C093D48A89}" sibTransId="{D8C5789C-FBB8-4EE2-BDFC-0DD9DB255553}"/>
    <dgm:cxn modelId="{ADF3BE71-6262-4E88-B343-8ED54205600F}" type="presOf" srcId="{B0A9C155-51D8-4B6D-995F-FD3A3CF77001}" destId="{CCC64205-04E9-4F7F-B0AB-2FD92F687C7E}" srcOrd="0" destOrd="0" presId="urn:microsoft.com/office/officeart/2005/8/layout/hList1"/>
    <dgm:cxn modelId="{6E7FF58C-E860-4DC4-A434-21B6F8C9BED5}" type="presOf" srcId="{BB81E77D-50FD-434F-A2A8-BAD479EDF9CE}" destId="{7D14C35D-01CC-4C10-878E-F281DAFC7E4E}" srcOrd="0" destOrd="0" presId="urn:microsoft.com/office/officeart/2005/8/layout/hList1"/>
    <dgm:cxn modelId="{FA8E44CA-4403-4EC1-AE3C-E428AEA4A450}" type="presOf" srcId="{13054CF9-8018-4DD9-8873-B07DAB7288EF}" destId="{6FAC2712-2630-41E0-AE22-C581DF61DBF3}" srcOrd="0" destOrd="0" presId="urn:microsoft.com/office/officeart/2005/8/layout/hList1"/>
    <dgm:cxn modelId="{DACE6ECD-4A95-4918-B9FC-E994F15B3CF3}" type="presOf" srcId="{681162BA-18F5-452A-87DA-064D22440E86}" destId="{66A06DA1-0CB7-4816-A04B-3674E3540C7E}" srcOrd="0" destOrd="1" presId="urn:microsoft.com/office/officeart/2005/8/layout/hList1"/>
    <dgm:cxn modelId="{77928961-7100-4B30-877B-7E4FF439AFB4}" srcId="{BB81E77D-50FD-434F-A2A8-BAD479EDF9CE}" destId="{681162BA-18F5-452A-87DA-064D22440E86}" srcOrd="1" destOrd="0" parTransId="{87864F54-EAE1-4A9B-BF62-A3C5779F930C}" sibTransId="{317F0B0A-3529-4D72-A6F7-BC4F9F829655}"/>
    <dgm:cxn modelId="{1028A3B5-7496-4955-B235-B9FE87957590}" type="presOf" srcId="{F32F4397-EAF5-4B4A-9435-BC373B3B0188}" destId="{2362C02A-C0F6-432F-AAF9-BB336C5C270D}" srcOrd="0" destOrd="0" presId="urn:microsoft.com/office/officeart/2005/8/layout/hList1"/>
    <dgm:cxn modelId="{C8B5271E-19F1-47C6-AAE0-0ED7B9606327}" srcId="{13054CF9-8018-4DD9-8873-B07DAB7288EF}" destId="{C7AE5B41-8ED6-4376-B8F8-1247E14B6B9C}" srcOrd="1" destOrd="0" parTransId="{E541026A-F375-46A0-8A6D-928C5B28AEF2}" sibTransId="{38C2A127-D0BE-4D94-8D28-350A81D48CAB}"/>
    <dgm:cxn modelId="{8F4A5182-FF5E-45EC-8DAA-2D90AA17326F}" type="presOf" srcId="{6361400B-2C6C-47D3-BB37-09DF3FC37578}" destId="{99BC6587-E961-4E6D-840A-3F7CE116B8FA}" srcOrd="0" destOrd="0" presId="urn:microsoft.com/office/officeart/2005/8/layout/hList1"/>
    <dgm:cxn modelId="{34D22DFA-FE94-4D88-AF6D-C3366D19191F}" type="presOf" srcId="{7191EB1F-2B74-4E03-8FD3-CA61096CEEF4}" destId="{D291BBDD-94EB-4009-A55F-62AC7C9001DE}" srcOrd="0" destOrd="0" presId="urn:microsoft.com/office/officeart/2005/8/layout/hList1"/>
    <dgm:cxn modelId="{E596A47F-753F-44B7-B098-26EAF309B82E}" type="presOf" srcId="{028FCA85-C18E-4D9E-803E-B05E38D18E75}" destId="{967F076D-1701-46CF-8AA6-2DB94A792999}" srcOrd="0" destOrd="0" presId="urn:microsoft.com/office/officeart/2005/8/layout/hList1"/>
    <dgm:cxn modelId="{ED479609-D447-4291-ACD1-20D8EFCD5C60}" type="presOf" srcId="{C7AE5B41-8ED6-4376-B8F8-1247E14B6B9C}" destId="{2362C02A-C0F6-432F-AAF9-BB336C5C270D}" srcOrd="0" destOrd="1" presId="urn:microsoft.com/office/officeart/2005/8/layout/hList1"/>
    <dgm:cxn modelId="{44820E29-5DD6-4F19-8606-E419994D5D6F}" srcId="{6361400B-2C6C-47D3-BB37-09DF3FC37578}" destId="{BB81E77D-50FD-434F-A2A8-BAD479EDF9CE}" srcOrd="2" destOrd="0" parTransId="{79FF06D2-AAC7-42DD-A79E-7FB26865DBED}" sibTransId="{0F8946B1-8293-400D-9C5A-A9619E349B97}"/>
    <dgm:cxn modelId="{FCFC2C8B-7328-40ED-95D0-1A1BB9D4515F}" type="presOf" srcId="{6FEDCC80-E740-4247-93E7-0AF43CFDE36A}" destId="{66A06DA1-0CB7-4816-A04B-3674E3540C7E}" srcOrd="0" destOrd="0" presId="urn:microsoft.com/office/officeart/2005/8/layout/hList1"/>
    <dgm:cxn modelId="{356D2B6B-187C-4D9B-8494-9378C73B3961}" type="presOf" srcId="{840E2800-8CF4-4AE4-A3C2-F655BA9F8F50}" destId="{5377AF1A-50FF-48DA-BB50-9B067C1656E1}" srcOrd="0" destOrd="0" presId="urn:microsoft.com/office/officeart/2005/8/layout/hList1"/>
    <dgm:cxn modelId="{52918018-F891-4E24-AA6E-0CC3467A2651}" srcId="{13054CF9-8018-4DD9-8873-B07DAB7288EF}" destId="{F32F4397-EAF5-4B4A-9435-BC373B3B0188}" srcOrd="0" destOrd="0" parTransId="{4F631077-9756-41AF-9B88-26E08B7B2344}" sibTransId="{6D5520DC-06CB-48B1-B6DF-A9C69C90C89A}"/>
    <dgm:cxn modelId="{CD82B665-130F-4C54-8B55-7D5ED2BAFBF8}" srcId="{B0A9C155-51D8-4B6D-995F-FD3A3CF77001}" destId="{840E2800-8CF4-4AE4-A3C2-F655BA9F8F50}" srcOrd="0" destOrd="0" parTransId="{F2FFABD0-57C3-498F-BB29-88AED0217EDD}" sibTransId="{45004F4A-964A-4187-9E78-267128EC8F5C}"/>
    <dgm:cxn modelId="{7EFA89E9-C3BD-4A89-8526-24CB598E1406}" srcId="{6361400B-2C6C-47D3-BB37-09DF3FC37578}" destId="{13054CF9-8018-4DD9-8873-B07DAB7288EF}" srcOrd="0" destOrd="0" parTransId="{24A937C2-D4E2-48E3-9346-7138123B14DD}" sibTransId="{3E268AC6-977D-4743-A366-87AB8238AD7B}"/>
    <dgm:cxn modelId="{A3FEF04B-B3AB-427B-8229-92539AD93292}" srcId="{BB81E77D-50FD-434F-A2A8-BAD479EDF9CE}" destId="{6FEDCC80-E740-4247-93E7-0AF43CFDE36A}" srcOrd="0" destOrd="0" parTransId="{BB153B9D-B5AC-4BF8-8F37-78CFBA10295E}" sibTransId="{0FBED0F9-B8C8-4144-9A57-1A421F353A19}"/>
    <dgm:cxn modelId="{F55A5B11-4BC6-4913-938C-2DEF3039BFFB}" srcId="{6361400B-2C6C-47D3-BB37-09DF3FC37578}" destId="{B0A9C155-51D8-4B6D-995F-FD3A3CF77001}" srcOrd="3" destOrd="0" parTransId="{540651C3-3592-4CD1-A382-823D2A3B5014}" sibTransId="{ED80D307-3736-4146-8227-BFFCE332DA3D}"/>
    <dgm:cxn modelId="{E1EC96D0-E6FB-4FE4-9DD8-0D8F3508A25F}" srcId="{7191EB1F-2B74-4E03-8FD3-CA61096CEEF4}" destId="{028FCA85-C18E-4D9E-803E-B05E38D18E75}" srcOrd="0" destOrd="0" parTransId="{D8B6C563-AD6B-4DFA-814B-7D4481B73E2F}" sibTransId="{3EDEEF19-F729-40EB-A4F8-A4EB19750682}"/>
    <dgm:cxn modelId="{861A7CCD-F3BD-485D-9B6E-FEC451DA081B}" type="presParOf" srcId="{99BC6587-E961-4E6D-840A-3F7CE116B8FA}" destId="{96DC2238-3B26-432E-92EC-F32F35EDB265}" srcOrd="0" destOrd="0" presId="urn:microsoft.com/office/officeart/2005/8/layout/hList1"/>
    <dgm:cxn modelId="{477A610C-E10A-49A7-94F9-D934AF9FFBD5}" type="presParOf" srcId="{96DC2238-3B26-432E-92EC-F32F35EDB265}" destId="{6FAC2712-2630-41E0-AE22-C581DF61DBF3}" srcOrd="0" destOrd="0" presId="urn:microsoft.com/office/officeart/2005/8/layout/hList1"/>
    <dgm:cxn modelId="{C9A7CEBF-FCAD-41DE-9256-DEC0FC7BDAC2}" type="presParOf" srcId="{96DC2238-3B26-432E-92EC-F32F35EDB265}" destId="{2362C02A-C0F6-432F-AAF9-BB336C5C270D}" srcOrd="1" destOrd="0" presId="urn:microsoft.com/office/officeart/2005/8/layout/hList1"/>
    <dgm:cxn modelId="{36ED7D54-9E60-44E8-934D-917B9616A53D}" type="presParOf" srcId="{99BC6587-E961-4E6D-840A-3F7CE116B8FA}" destId="{207E0025-6A18-489B-BAC6-FBE446D8E4D8}" srcOrd="1" destOrd="0" presId="urn:microsoft.com/office/officeart/2005/8/layout/hList1"/>
    <dgm:cxn modelId="{FA4CC053-D098-46B8-8E00-70DCDA359CDE}" type="presParOf" srcId="{99BC6587-E961-4E6D-840A-3F7CE116B8FA}" destId="{20A9E1AC-26BC-46EB-9849-918FAD902476}" srcOrd="2" destOrd="0" presId="urn:microsoft.com/office/officeart/2005/8/layout/hList1"/>
    <dgm:cxn modelId="{BE79F5CA-203E-4F50-851F-A093B183B43B}" type="presParOf" srcId="{20A9E1AC-26BC-46EB-9849-918FAD902476}" destId="{D291BBDD-94EB-4009-A55F-62AC7C9001DE}" srcOrd="0" destOrd="0" presId="urn:microsoft.com/office/officeart/2005/8/layout/hList1"/>
    <dgm:cxn modelId="{7543A176-66DD-4001-8E5A-36B542D58BCA}" type="presParOf" srcId="{20A9E1AC-26BC-46EB-9849-918FAD902476}" destId="{967F076D-1701-46CF-8AA6-2DB94A792999}" srcOrd="1" destOrd="0" presId="urn:microsoft.com/office/officeart/2005/8/layout/hList1"/>
    <dgm:cxn modelId="{8D8DA25E-745B-46C6-AB42-933F2FC4AEE4}" type="presParOf" srcId="{99BC6587-E961-4E6D-840A-3F7CE116B8FA}" destId="{65808C2E-7889-4F54-B249-F7C7CEB5CFF6}" srcOrd="3" destOrd="0" presId="urn:microsoft.com/office/officeart/2005/8/layout/hList1"/>
    <dgm:cxn modelId="{75DAF4B8-A80D-4141-BC08-99DDFD8A3F58}" type="presParOf" srcId="{99BC6587-E961-4E6D-840A-3F7CE116B8FA}" destId="{6AAD014A-EBF0-40CB-A7FB-B702E3E01D38}" srcOrd="4" destOrd="0" presId="urn:microsoft.com/office/officeart/2005/8/layout/hList1"/>
    <dgm:cxn modelId="{E2D95619-2473-45E3-B921-B247A526E4C9}" type="presParOf" srcId="{6AAD014A-EBF0-40CB-A7FB-B702E3E01D38}" destId="{7D14C35D-01CC-4C10-878E-F281DAFC7E4E}" srcOrd="0" destOrd="0" presId="urn:microsoft.com/office/officeart/2005/8/layout/hList1"/>
    <dgm:cxn modelId="{890B1AC8-2FBB-465B-B3B1-B7B6AE6121FD}" type="presParOf" srcId="{6AAD014A-EBF0-40CB-A7FB-B702E3E01D38}" destId="{66A06DA1-0CB7-4816-A04B-3674E3540C7E}" srcOrd="1" destOrd="0" presId="urn:microsoft.com/office/officeart/2005/8/layout/hList1"/>
    <dgm:cxn modelId="{E4AF8508-6A51-4E9C-9166-ADF9A0A39C63}" type="presParOf" srcId="{99BC6587-E961-4E6D-840A-3F7CE116B8FA}" destId="{97689E7D-5905-4FC5-AC95-E6401C73955D}" srcOrd="5" destOrd="0" presId="urn:microsoft.com/office/officeart/2005/8/layout/hList1"/>
    <dgm:cxn modelId="{45481DA5-44B6-4C96-BBA1-7B041E9BE9F8}" type="presParOf" srcId="{99BC6587-E961-4E6D-840A-3F7CE116B8FA}" destId="{2E94B392-43E1-4A44-BE58-60F1897ED063}" srcOrd="6" destOrd="0" presId="urn:microsoft.com/office/officeart/2005/8/layout/hList1"/>
    <dgm:cxn modelId="{E21D30A7-7F46-4EE0-A898-F9D7157584AE}" type="presParOf" srcId="{2E94B392-43E1-4A44-BE58-60F1897ED063}" destId="{CCC64205-04E9-4F7F-B0AB-2FD92F687C7E}" srcOrd="0" destOrd="0" presId="urn:microsoft.com/office/officeart/2005/8/layout/hList1"/>
    <dgm:cxn modelId="{C2891C45-29F9-4EF4-9A81-75F62C350B2F}" type="presParOf" srcId="{2E94B392-43E1-4A44-BE58-60F1897ED063}" destId="{5377AF1A-50FF-48DA-BB50-9B067C1656E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4FDCDAE3-22CC-41CE-B8CC-8204DC885652}" type="doc">
      <dgm:prSet loTypeId="urn:microsoft.com/office/officeart/2005/8/layout/lProcess2" loCatId="list" qsTypeId="urn:microsoft.com/office/officeart/2005/8/quickstyle/simple3" qsCatId="simple" csTypeId="urn:microsoft.com/office/officeart/2005/8/colors/accent6_2" csCatId="accent6" phldr="1"/>
      <dgm:spPr/>
      <dgm:t>
        <a:bodyPr/>
        <a:lstStyle/>
        <a:p>
          <a:endParaRPr lang="en-US"/>
        </a:p>
      </dgm:t>
    </dgm:pt>
    <dgm:pt modelId="{E432437C-0EA6-40FB-9136-A0D306265CE7}">
      <dgm:prSet phldrT="[Text]"/>
      <dgm:spPr/>
      <dgm:t>
        <a:bodyPr/>
        <a:lstStyle/>
        <a:p>
          <a:r>
            <a:rPr lang="en-US" dirty="0" smtClean="0"/>
            <a:t>Total Fund Balance/Expenditures</a:t>
          </a:r>
          <a:endParaRPr lang="en-US" dirty="0"/>
        </a:p>
      </dgm:t>
    </dgm:pt>
    <dgm:pt modelId="{5BA1A01A-BFF8-4430-A1C7-275B5FAE3E89}" type="parTrans" cxnId="{15B142A3-4686-4052-9C11-2A0DA9AA4876}">
      <dgm:prSet/>
      <dgm:spPr/>
      <dgm:t>
        <a:bodyPr/>
        <a:lstStyle/>
        <a:p>
          <a:endParaRPr lang="en-US"/>
        </a:p>
      </dgm:t>
    </dgm:pt>
    <dgm:pt modelId="{C0874AA1-ECED-441F-9A30-D0AF4C96E237}" type="sibTrans" cxnId="{15B142A3-4686-4052-9C11-2A0DA9AA4876}">
      <dgm:prSet/>
      <dgm:spPr/>
      <dgm:t>
        <a:bodyPr/>
        <a:lstStyle/>
        <a:p>
          <a:endParaRPr lang="en-US"/>
        </a:p>
      </dgm:t>
    </dgm:pt>
    <dgm:pt modelId="{953B1FBD-3973-4A81-87C0-4A1C55432EB7}">
      <dgm:prSet phldrT="[Text]"/>
      <dgm:spPr/>
      <dgm:t>
        <a:bodyPr/>
        <a:lstStyle/>
        <a:p>
          <a:r>
            <a:rPr lang="en-US" smtClean="0"/>
            <a:t>21.7%                    (Prior year 19.2%)</a:t>
          </a:r>
          <a:endParaRPr lang="en-US" dirty="0"/>
        </a:p>
      </dgm:t>
    </dgm:pt>
    <dgm:pt modelId="{78B86EF1-A1BF-433B-972D-A2F4B6452B8A}" type="parTrans" cxnId="{70580B43-19CF-4379-A723-4E9797EA88BA}">
      <dgm:prSet/>
      <dgm:spPr/>
      <dgm:t>
        <a:bodyPr/>
        <a:lstStyle/>
        <a:p>
          <a:endParaRPr lang="en-US"/>
        </a:p>
      </dgm:t>
    </dgm:pt>
    <dgm:pt modelId="{5A3E1726-9353-4292-96FE-806FD3912E85}" type="sibTrans" cxnId="{70580B43-19CF-4379-A723-4E9797EA88BA}">
      <dgm:prSet/>
      <dgm:spPr/>
      <dgm:t>
        <a:bodyPr/>
        <a:lstStyle/>
        <a:p>
          <a:endParaRPr lang="en-US"/>
        </a:p>
      </dgm:t>
    </dgm:pt>
    <dgm:pt modelId="{9023B84B-4272-4887-996A-DF1E0F5BEA8A}">
      <dgm:prSet/>
      <dgm:spPr/>
      <dgm:t>
        <a:bodyPr/>
        <a:lstStyle/>
        <a:p>
          <a:r>
            <a:rPr lang="en-US" dirty="0" smtClean="0"/>
            <a:t>Unassigned Fund Balance/ Expenditures</a:t>
          </a:r>
          <a:endParaRPr lang="en-US" dirty="0"/>
        </a:p>
      </dgm:t>
    </dgm:pt>
    <dgm:pt modelId="{72D88D9A-C23F-43CB-A83D-053E7CB84A64}" type="parTrans" cxnId="{4ED78C08-8326-4FFB-8F98-DFCB7026F0CC}">
      <dgm:prSet/>
      <dgm:spPr/>
      <dgm:t>
        <a:bodyPr/>
        <a:lstStyle/>
        <a:p>
          <a:endParaRPr lang="en-US"/>
        </a:p>
      </dgm:t>
    </dgm:pt>
    <dgm:pt modelId="{83616F92-7F54-46EE-AB51-9078105DC525}" type="sibTrans" cxnId="{4ED78C08-8326-4FFB-8F98-DFCB7026F0CC}">
      <dgm:prSet/>
      <dgm:spPr/>
      <dgm:t>
        <a:bodyPr/>
        <a:lstStyle/>
        <a:p>
          <a:endParaRPr lang="en-US"/>
        </a:p>
      </dgm:t>
    </dgm:pt>
    <dgm:pt modelId="{25B2EF74-E88F-49E5-AA5B-D26A4E3FFD93}">
      <dgm:prSet/>
      <dgm:spPr/>
      <dgm:t>
        <a:bodyPr/>
        <a:lstStyle/>
        <a:p>
          <a:r>
            <a:rPr lang="en-US" smtClean="0"/>
            <a:t>4.1%                      (Prior year 3.2%)</a:t>
          </a:r>
          <a:endParaRPr lang="en-US" dirty="0" smtClean="0"/>
        </a:p>
      </dgm:t>
    </dgm:pt>
    <dgm:pt modelId="{07EF38C6-F521-4BBE-B24B-2D803582CC24}" type="parTrans" cxnId="{0609CD59-85AE-4EB9-A56E-2D7F063481D6}">
      <dgm:prSet/>
      <dgm:spPr/>
      <dgm:t>
        <a:bodyPr/>
        <a:lstStyle/>
        <a:p>
          <a:endParaRPr lang="en-US"/>
        </a:p>
      </dgm:t>
    </dgm:pt>
    <dgm:pt modelId="{EE00DAB1-5FCD-4BC4-99B2-CAF9317424A8}" type="sibTrans" cxnId="{0609CD59-85AE-4EB9-A56E-2D7F063481D6}">
      <dgm:prSet/>
      <dgm:spPr/>
      <dgm:t>
        <a:bodyPr/>
        <a:lstStyle/>
        <a:p>
          <a:endParaRPr lang="en-US"/>
        </a:p>
      </dgm:t>
    </dgm:pt>
    <dgm:pt modelId="{7E843713-4837-4278-8670-1A3AAE903CAD}">
      <dgm:prSet/>
      <dgm:spPr/>
      <dgm:t>
        <a:bodyPr/>
        <a:lstStyle/>
        <a:p>
          <a:r>
            <a:rPr lang="en-US" smtClean="0"/>
            <a:t>Zero Points          (Prior year 0 points)</a:t>
          </a:r>
          <a:endParaRPr lang="en-US" dirty="0" smtClean="0"/>
        </a:p>
      </dgm:t>
    </dgm:pt>
    <dgm:pt modelId="{507F7716-96B8-48E3-9BBF-877A86BBDDCD}" type="parTrans" cxnId="{F6255600-326E-40B4-9E21-78BB2CB65DF9}">
      <dgm:prSet/>
      <dgm:spPr/>
      <dgm:t>
        <a:bodyPr/>
        <a:lstStyle/>
        <a:p>
          <a:endParaRPr lang="en-US"/>
        </a:p>
      </dgm:t>
    </dgm:pt>
    <dgm:pt modelId="{994CD54E-1CF6-4C23-8237-7DCAD3F715CB}" type="sibTrans" cxnId="{F6255600-326E-40B4-9E21-78BB2CB65DF9}">
      <dgm:prSet/>
      <dgm:spPr/>
      <dgm:t>
        <a:bodyPr/>
        <a:lstStyle/>
        <a:p>
          <a:endParaRPr lang="en-US"/>
        </a:p>
      </dgm:t>
    </dgm:pt>
    <dgm:pt modelId="{D2060A82-B7CB-411C-844B-CA5CB3E1462D}">
      <dgm:prSet/>
      <dgm:spPr/>
      <dgm:t>
        <a:bodyPr/>
        <a:lstStyle/>
        <a:p>
          <a:r>
            <a:rPr lang="en-US" smtClean="0"/>
            <a:t>Zero Points         </a:t>
          </a:r>
        </a:p>
        <a:p>
          <a:r>
            <a:rPr lang="en-US" smtClean="0"/>
            <a:t> (Prior year 0 points)</a:t>
          </a:r>
          <a:endParaRPr lang="en-US" dirty="0"/>
        </a:p>
      </dgm:t>
    </dgm:pt>
    <dgm:pt modelId="{0E09D908-2EA0-4AEE-8DAF-6DA7B2407DF9}" type="parTrans" cxnId="{B82E01DD-54D2-40FD-8BD8-3EAF723DA687}">
      <dgm:prSet/>
      <dgm:spPr/>
      <dgm:t>
        <a:bodyPr/>
        <a:lstStyle/>
        <a:p>
          <a:endParaRPr lang="en-US"/>
        </a:p>
      </dgm:t>
    </dgm:pt>
    <dgm:pt modelId="{88ECEC9A-3225-41C9-94BD-35F2E89D8669}" type="sibTrans" cxnId="{B82E01DD-54D2-40FD-8BD8-3EAF723DA687}">
      <dgm:prSet/>
      <dgm:spPr/>
      <dgm:t>
        <a:bodyPr/>
        <a:lstStyle/>
        <a:p>
          <a:endParaRPr lang="en-US"/>
        </a:p>
      </dgm:t>
    </dgm:pt>
    <dgm:pt modelId="{93AA5DC8-8064-4B27-9798-6F37E48E7EBD}" type="pres">
      <dgm:prSet presAssocID="{4FDCDAE3-22CC-41CE-B8CC-8204DC885652}" presName="theList" presStyleCnt="0">
        <dgm:presLayoutVars>
          <dgm:dir/>
          <dgm:animLvl val="lvl"/>
          <dgm:resizeHandles val="exact"/>
        </dgm:presLayoutVars>
      </dgm:prSet>
      <dgm:spPr/>
      <dgm:t>
        <a:bodyPr/>
        <a:lstStyle/>
        <a:p>
          <a:endParaRPr lang="en-US"/>
        </a:p>
      </dgm:t>
    </dgm:pt>
    <dgm:pt modelId="{717785B6-705A-469B-911A-3F546AAB644D}" type="pres">
      <dgm:prSet presAssocID="{9023B84B-4272-4887-996A-DF1E0F5BEA8A}" presName="compNode" presStyleCnt="0"/>
      <dgm:spPr/>
      <dgm:t>
        <a:bodyPr/>
        <a:lstStyle/>
        <a:p>
          <a:endParaRPr lang="en-US"/>
        </a:p>
      </dgm:t>
    </dgm:pt>
    <dgm:pt modelId="{29F7E736-017D-4F0D-9255-1F6EEB134D7E}" type="pres">
      <dgm:prSet presAssocID="{9023B84B-4272-4887-996A-DF1E0F5BEA8A}" presName="aNode" presStyleLbl="bgShp" presStyleIdx="0" presStyleCnt="2"/>
      <dgm:spPr/>
      <dgm:t>
        <a:bodyPr/>
        <a:lstStyle/>
        <a:p>
          <a:endParaRPr lang="en-US"/>
        </a:p>
      </dgm:t>
    </dgm:pt>
    <dgm:pt modelId="{777E371D-7821-40D2-8AFD-B8818D27C092}" type="pres">
      <dgm:prSet presAssocID="{9023B84B-4272-4887-996A-DF1E0F5BEA8A}" presName="textNode" presStyleLbl="bgShp" presStyleIdx="0" presStyleCnt="2"/>
      <dgm:spPr/>
      <dgm:t>
        <a:bodyPr/>
        <a:lstStyle/>
        <a:p>
          <a:endParaRPr lang="en-US"/>
        </a:p>
      </dgm:t>
    </dgm:pt>
    <dgm:pt modelId="{08079AC5-E87A-46E7-85A4-606B3D1E662E}" type="pres">
      <dgm:prSet presAssocID="{9023B84B-4272-4887-996A-DF1E0F5BEA8A}" presName="compChildNode" presStyleCnt="0"/>
      <dgm:spPr/>
      <dgm:t>
        <a:bodyPr/>
        <a:lstStyle/>
        <a:p>
          <a:endParaRPr lang="en-US"/>
        </a:p>
      </dgm:t>
    </dgm:pt>
    <dgm:pt modelId="{D5DD235A-936F-4A86-8CFF-5D099DF4DE73}" type="pres">
      <dgm:prSet presAssocID="{9023B84B-4272-4887-996A-DF1E0F5BEA8A}" presName="theInnerList" presStyleCnt="0"/>
      <dgm:spPr/>
      <dgm:t>
        <a:bodyPr/>
        <a:lstStyle/>
        <a:p>
          <a:endParaRPr lang="en-US"/>
        </a:p>
      </dgm:t>
    </dgm:pt>
    <dgm:pt modelId="{99540D7E-0DF6-4511-94CE-F5EFCC8E4D0D}" type="pres">
      <dgm:prSet presAssocID="{25B2EF74-E88F-49E5-AA5B-D26A4E3FFD93}" presName="childNode" presStyleLbl="node1" presStyleIdx="0" presStyleCnt="4">
        <dgm:presLayoutVars>
          <dgm:bulletEnabled val="1"/>
        </dgm:presLayoutVars>
      </dgm:prSet>
      <dgm:spPr/>
      <dgm:t>
        <a:bodyPr/>
        <a:lstStyle/>
        <a:p>
          <a:endParaRPr lang="en-US"/>
        </a:p>
      </dgm:t>
    </dgm:pt>
    <dgm:pt modelId="{0C8DFA4C-8AD9-48A0-8C70-3E26E1CCF3A7}" type="pres">
      <dgm:prSet presAssocID="{25B2EF74-E88F-49E5-AA5B-D26A4E3FFD93}" presName="aSpace2" presStyleCnt="0"/>
      <dgm:spPr/>
      <dgm:t>
        <a:bodyPr/>
        <a:lstStyle/>
        <a:p>
          <a:endParaRPr lang="en-US"/>
        </a:p>
      </dgm:t>
    </dgm:pt>
    <dgm:pt modelId="{CCA7F1F8-AC9D-43EC-9F14-1732B97D07AB}" type="pres">
      <dgm:prSet presAssocID="{7E843713-4837-4278-8670-1A3AAE903CAD}" presName="childNode" presStyleLbl="node1" presStyleIdx="1" presStyleCnt="4">
        <dgm:presLayoutVars>
          <dgm:bulletEnabled val="1"/>
        </dgm:presLayoutVars>
      </dgm:prSet>
      <dgm:spPr/>
      <dgm:t>
        <a:bodyPr/>
        <a:lstStyle/>
        <a:p>
          <a:endParaRPr lang="en-US"/>
        </a:p>
      </dgm:t>
    </dgm:pt>
    <dgm:pt modelId="{105DE652-24C2-45FA-8E6C-9D788505D801}" type="pres">
      <dgm:prSet presAssocID="{9023B84B-4272-4887-996A-DF1E0F5BEA8A}" presName="aSpace" presStyleCnt="0"/>
      <dgm:spPr/>
      <dgm:t>
        <a:bodyPr/>
        <a:lstStyle/>
        <a:p>
          <a:endParaRPr lang="en-US"/>
        </a:p>
      </dgm:t>
    </dgm:pt>
    <dgm:pt modelId="{C8F6298B-7FD7-4BDA-9932-65BB3A950CBF}" type="pres">
      <dgm:prSet presAssocID="{E432437C-0EA6-40FB-9136-A0D306265CE7}" presName="compNode" presStyleCnt="0"/>
      <dgm:spPr/>
      <dgm:t>
        <a:bodyPr/>
        <a:lstStyle/>
        <a:p>
          <a:endParaRPr lang="en-US"/>
        </a:p>
      </dgm:t>
    </dgm:pt>
    <dgm:pt modelId="{1E437FA3-5B98-48CD-8FF7-E7711C1D7EED}" type="pres">
      <dgm:prSet presAssocID="{E432437C-0EA6-40FB-9136-A0D306265CE7}" presName="aNode" presStyleLbl="bgShp" presStyleIdx="1" presStyleCnt="2" custLinFactNeighborX="12210" custLinFactNeighborY="694"/>
      <dgm:spPr/>
      <dgm:t>
        <a:bodyPr/>
        <a:lstStyle/>
        <a:p>
          <a:endParaRPr lang="en-US"/>
        </a:p>
      </dgm:t>
    </dgm:pt>
    <dgm:pt modelId="{6EC44A9C-3F4D-44A6-B954-B8C1C20E11BF}" type="pres">
      <dgm:prSet presAssocID="{E432437C-0EA6-40FB-9136-A0D306265CE7}" presName="textNode" presStyleLbl="bgShp" presStyleIdx="1" presStyleCnt="2"/>
      <dgm:spPr/>
      <dgm:t>
        <a:bodyPr/>
        <a:lstStyle/>
        <a:p>
          <a:endParaRPr lang="en-US"/>
        </a:p>
      </dgm:t>
    </dgm:pt>
    <dgm:pt modelId="{A2ED6DB2-4B13-4801-9466-703CBDB6548C}" type="pres">
      <dgm:prSet presAssocID="{E432437C-0EA6-40FB-9136-A0D306265CE7}" presName="compChildNode" presStyleCnt="0"/>
      <dgm:spPr/>
      <dgm:t>
        <a:bodyPr/>
        <a:lstStyle/>
        <a:p>
          <a:endParaRPr lang="en-US"/>
        </a:p>
      </dgm:t>
    </dgm:pt>
    <dgm:pt modelId="{38B66B7B-8D90-4D44-8031-ED1DB51F8E3F}" type="pres">
      <dgm:prSet presAssocID="{E432437C-0EA6-40FB-9136-A0D306265CE7}" presName="theInnerList" presStyleCnt="0"/>
      <dgm:spPr/>
      <dgm:t>
        <a:bodyPr/>
        <a:lstStyle/>
        <a:p>
          <a:endParaRPr lang="en-US"/>
        </a:p>
      </dgm:t>
    </dgm:pt>
    <dgm:pt modelId="{E8CEFBF3-3640-4BE7-9C9B-70D08DBCB43D}" type="pres">
      <dgm:prSet presAssocID="{953B1FBD-3973-4A81-87C0-4A1C55432EB7}" presName="childNode" presStyleLbl="node1" presStyleIdx="2" presStyleCnt="4">
        <dgm:presLayoutVars>
          <dgm:bulletEnabled val="1"/>
        </dgm:presLayoutVars>
      </dgm:prSet>
      <dgm:spPr/>
      <dgm:t>
        <a:bodyPr/>
        <a:lstStyle/>
        <a:p>
          <a:endParaRPr lang="en-US"/>
        </a:p>
      </dgm:t>
    </dgm:pt>
    <dgm:pt modelId="{A243EFEE-C2B0-4CBF-B29D-C47FB2D557D7}" type="pres">
      <dgm:prSet presAssocID="{953B1FBD-3973-4A81-87C0-4A1C55432EB7}" presName="aSpace2" presStyleCnt="0"/>
      <dgm:spPr/>
      <dgm:t>
        <a:bodyPr/>
        <a:lstStyle/>
        <a:p>
          <a:endParaRPr lang="en-US"/>
        </a:p>
      </dgm:t>
    </dgm:pt>
    <dgm:pt modelId="{0B47A9BF-28CD-4F3C-AC82-C66691D01A09}" type="pres">
      <dgm:prSet presAssocID="{D2060A82-B7CB-411C-844B-CA5CB3E1462D}" presName="childNode" presStyleLbl="node1" presStyleIdx="3" presStyleCnt="4">
        <dgm:presLayoutVars>
          <dgm:bulletEnabled val="1"/>
        </dgm:presLayoutVars>
      </dgm:prSet>
      <dgm:spPr/>
      <dgm:t>
        <a:bodyPr/>
        <a:lstStyle/>
        <a:p>
          <a:endParaRPr lang="en-US"/>
        </a:p>
      </dgm:t>
    </dgm:pt>
  </dgm:ptLst>
  <dgm:cxnLst>
    <dgm:cxn modelId="{B82E01DD-54D2-40FD-8BD8-3EAF723DA687}" srcId="{E432437C-0EA6-40FB-9136-A0D306265CE7}" destId="{D2060A82-B7CB-411C-844B-CA5CB3E1462D}" srcOrd="1" destOrd="0" parTransId="{0E09D908-2EA0-4AEE-8DAF-6DA7B2407DF9}" sibTransId="{88ECEC9A-3225-41C9-94BD-35F2E89D8669}"/>
    <dgm:cxn modelId="{4ED78C08-8326-4FFB-8F98-DFCB7026F0CC}" srcId="{4FDCDAE3-22CC-41CE-B8CC-8204DC885652}" destId="{9023B84B-4272-4887-996A-DF1E0F5BEA8A}" srcOrd="0" destOrd="0" parTransId="{72D88D9A-C23F-43CB-A83D-053E7CB84A64}" sibTransId="{83616F92-7F54-46EE-AB51-9078105DC525}"/>
    <dgm:cxn modelId="{4AE2C154-F715-4D96-84C1-622CB55584B2}" type="presOf" srcId="{4FDCDAE3-22CC-41CE-B8CC-8204DC885652}" destId="{93AA5DC8-8064-4B27-9798-6F37E48E7EBD}" srcOrd="0" destOrd="0" presId="urn:microsoft.com/office/officeart/2005/8/layout/lProcess2"/>
    <dgm:cxn modelId="{0609CD59-85AE-4EB9-A56E-2D7F063481D6}" srcId="{9023B84B-4272-4887-996A-DF1E0F5BEA8A}" destId="{25B2EF74-E88F-49E5-AA5B-D26A4E3FFD93}" srcOrd="0" destOrd="0" parTransId="{07EF38C6-F521-4BBE-B24B-2D803582CC24}" sibTransId="{EE00DAB1-5FCD-4BC4-99B2-CAF9317424A8}"/>
    <dgm:cxn modelId="{15B142A3-4686-4052-9C11-2A0DA9AA4876}" srcId="{4FDCDAE3-22CC-41CE-B8CC-8204DC885652}" destId="{E432437C-0EA6-40FB-9136-A0D306265CE7}" srcOrd="1" destOrd="0" parTransId="{5BA1A01A-BFF8-4430-A1C7-275B5FAE3E89}" sibTransId="{C0874AA1-ECED-441F-9A30-D0AF4C96E237}"/>
    <dgm:cxn modelId="{9378AF73-F6DE-4E24-B439-59DF472E7330}" type="presOf" srcId="{9023B84B-4272-4887-996A-DF1E0F5BEA8A}" destId="{29F7E736-017D-4F0D-9255-1F6EEB134D7E}" srcOrd="0" destOrd="0" presId="urn:microsoft.com/office/officeart/2005/8/layout/lProcess2"/>
    <dgm:cxn modelId="{70580B43-19CF-4379-A723-4E9797EA88BA}" srcId="{E432437C-0EA6-40FB-9136-A0D306265CE7}" destId="{953B1FBD-3973-4A81-87C0-4A1C55432EB7}" srcOrd="0" destOrd="0" parTransId="{78B86EF1-A1BF-433B-972D-A2F4B6452B8A}" sibTransId="{5A3E1726-9353-4292-96FE-806FD3912E85}"/>
    <dgm:cxn modelId="{3F6F2745-788E-4CBE-AF75-98AEDF8249B6}" type="presOf" srcId="{9023B84B-4272-4887-996A-DF1E0F5BEA8A}" destId="{777E371D-7821-40D2-8AFD-B8818D27C092}" srcOrd="1" destOrd="0" presId="urn:microsoft.com/office/officeart/2005/8/layout/lProcess2"/>
    <dgm:cxn modelId="{69ACF33E-213A-4169-9C3A-B6973EB49B94}" type="presOf" srcId="{E432437C-0EA6-40FB-9136-A0D306265CE7}" destId="{1E437FA3-5B98-48CD-8FF7-E7711C1D7EED}" srcOrd="0" destOrd="0" presId="urn:microsoft.com/office/officeart/2005/8/layout/lProcess2"/>
    <dgm:cxn modelId="{F6255600-326E-40B4-9E21-78BB2CB65DF9}" srcId="{9023B84B-4272-4887-996A-DF1E0F5BEA8A}" destId="{7E843713-4837-4278-8670-1A3AAE903CAD}" srcOrd="1" destOrd="0" parTransId="{507F7716-96B8-48E3-9BBF-877A86BBDDCD}" sibTransId="{994CD54E-1CF6-4C23-8237-7DCAD3F715CB}"/>
    <dgm:cxn modelId="{54219CED-0E75-44B5-8500-0BAA437DAED7}" type="presOf" srcId="{25B2EF74-E88F-49E5-AA5B-D26A4E3FFD93}" destId="{99540D7E-0DF6-4511-94CE-F5EFCC8E4D0D}" srcOrd="0" destOrd="0" presId="urn:microsoft.com/office/officeart/2005/8/layout/lProcess2"/>
    <dgm:cxn modelId="{F5E7EA49-A6FB-4C7D-8EE4-CBBAEA16D85B}" type="presOf" srcId="{7E843713-4837-4278-8670-1A3AAE903CAD}" destId="{CCA7F1F8-AC9D-43EC-9F14-1732B97D07AB}" srcOrd="0" destOrd="0" presId="urn:microsoft.com/office/officeart/2005/8/layout/lProcess2"/>
    <dgm:cxn modelId="{AFA0F859-CB98-4800-9D7E-8730069275F6}" type="presOf" srcId="{953B1FBD-3973-4A81-87C0-4A1C55432EB7}" destId="{E8CEFBF3-3640-4BE7-9C9B-70D08DBCB43D}" srcOrd="0" destOrd="0" presId="urn:microsoft.com/office/officeart/2005/8/layout/lProcess2"/>
    <dgm:cxn modelId="{E1365D03-51A1-4AA8-A9AB-1C8584490AC4}" type="presOf" srcId="{D2060A82-B7CB-411C-844B-CA5CB3E1462D}" destId="{0B47A9BF-28CD-4F3C-AC82-C66691D01A09}" srcOrd="0" destOrd="0" presId="urn:microsoft.com/office/officeart/2005/8/layout/lProcess2"/>
    <dgm:cxn modelId="{EB5EBE4C-0805-47A3-A644-B87666AA2204}" type="presOf" srcId="{E432437C-0EA6-40FB-9136-A0D306265CE7}" destId="{6EC44A9C-3F4D-44A6-B954-B8C1C20E11BF}" srcOrd="1" destOrd="0" presId="urn:microsoft.com/office/officeart/2005/8/layout/lProcess2"/>
    <dgm:cxn modelId="{6355CF52-28AD-47CC-B845-FFA88F9275C8}" type="presParOf" srcId="{93AA5DC8-8064-4B27-9798-6F37E48E7EBD}" destId="{717785B6-705A-469B-911A-3F546AAB644D}" srcOrd="0" destOrd="0" presId="urn:microsoft.com/office/officeart/2005/8/layout/lProcess2"/>
    <dgm:cxn modelId="{2088882B-6C31-4428-992C-D2C98F94CB57}" type="presParOf" srcId="{717785B6-705A-469B-911A-3F546AAB644D}" destId="{29F7E736-017D-4F0D-9255-1F6EEB134D7E}" srcOrd="0" destOrd="0" presId="urn:microsoft.com/office/officeart/2005/8/layout/lProcess2"/>
    <dgm:cxn modelId="{884724CD-B842-422D-BC5D-E052CB1F5058}" type="presParOf" srcId="{717785B6-705A-469B-911A-3F546AAB644D}" destId="{777E371D-7821-40D2-8AFD-B8818D27C092}" srcOrd="1" destOrd="0" presId="urn:microsoft.com/office/officeart/2005/8/layout/lProcess2"/>
    <dgm:cxn modelId="{5C9D36DC-A801-423D-896B-EBA42744B283}" type="presParOf" srcId="{717785B6-705A-469B-911A-3F546AAB644D}" destId="{08079AC5-E87A-46E7-85A4-606B3D1E662E}" srcOrd="2" destOrd="0" presId="urn:microsoft.com/office/officeart/2005/8/layout/lProcess2"/>
    <dgm:cxn modelId="{7C1C77C8-3941-4CD8-8264-4CF9B1BFFA7C}" type="presParOf" srcId="{08079AC5-E87A-46E7-85A4-606B3D1E662E}" destId="{D5DD235A-936F-4A86-8CFF-5D099DF4DE73}" srcOrd="0" destOrd="0" presId="urn:microsoft.com/office/officeart/2005/8/layout/lProcess2"/>
    <dgm:cxn modelId="{25E8ED01-B091-474C-B978-27BF02089F23}" type="presParOf" srcId="{D5DD235A-936F-4A86-8CFF-5D099DF4DE73}" destId="{99540D7E-0DF6-4511-94CE-F5EFCC8E4D0D}" srcOrd="0" destOrd="0" presId="urn:microsoft.com/office/officeart/2005/8/layout/lProcess2"/>
    <dgm:cxn modelId="{31CB424F-2EFB-4066-9F50-246FBB83AD87}" type="presParOf" srcId="{D5DD235A-936F-4A86-8CFF-5D099DF4DE73}" destId="{0C8DFA4C-8AD9-48A0-8C70-3E26E1CCF3A7}" srcOrd="1" destOrd="0" presId="urn:microsoft.com/office/officeart/2005/8/layout/lProcess2"/>
    <dgm:cxn modelId="{56745181-BBD4-4EC1-B95D-01E4A2B73AAE}" type="presParOf" srcId="{D5DD235A-936F-4A86-8CFF-5D099DF4DE73}" destId="{CCA7F1F8-AC9D-43EC-9F14-1732B97D07AB}" srcOrd="2" destOrd="0" presId="urn:microsoft.com/office/officeart/2005/8/layout/lProcess2"/>
    <dgm:cxn modelId="{BE9C5338-0E41-47DE-B9BB-70BA797AA3DA}" type="presParOf" srcId="{93AA5DC8-8064-4B27-9798-6F37E48E7EBD}" destId="{105DE652-24C2-45FA-8E6C-9D788505D801}" srcOrd="1" destOrd="0" presId="urn:microsoft.com/office/officeart/2005/8/layout/lProcess2"/>
    <dgm:cxn modelId="{1542977D-04A9-4EC0-929A-14535134126B}" type="presParOf" srcId="{93AA5DC8-8064-4B27-9798-6F37E48E7EBD}" destId="{C8F6298B-7FD7-4BDA-9932-65BB3A950CBF}" srcOrd="2" destOrd="0" presId="urn:microsoft.com/office/officeart/2005/8/layout/lProcess2"/>
    <dgm:cxn modelId="{CE3C9E05-3CC5-46DB-BBB8-944EFEC2B367}" type="presParOf" srcId="{C8F6298B-7FD7-4BDA-9932-65BB3A950CBF}" destId="{1E437FA3-5B98-48CD-8FF7-E7711C1D7EED}" srcOrd="0" destOrd="0" presId="urn:microsoft.com/office/officeart/2005/8/layout/lProcess2"/>
    <dgm:cxn modelId="{65D0356C-5994-43F7-B928-C2E7C08EEECB}" type="presParOf" srcId="{C8F6298B-7FD7-4BDA-9932-65BB3A950CBF}" destId="{6EC44A9C-3F4D-44A6-B954-B8C1C20E11BF}" srcOrd="1" destOrd="0" presId="urn:microsoft.com/office/officeart/2005/8/layout/lProcess2"/>
    <dgm:cxn modelId="{CDA15AEE-AEE4-4591-A756-1E4C22EF839A}" type="presParOf" srcId="{C8F6298B-7FD7-4BDA-9932-65BB3A950CBF}" destId="{A2ED6DB2-4B13-4801-9466-703CBDB6548C}" srcOrd="2" destOrd="0" presId="urn:microsoft.com/office/officeart/2005/8/layout/lProcess2"/>
    <dgm:cxn modelId="{F9D3A506-04AF-4523-8083-A1309C363863}" type="presParOf" srcId="{A2ED6DB2-4B13-4801-9466-703CBDB6548C}" destId="{38B66B7B-8D90-4D44-8031-ED1DB51F8E3F}" srcOrd="0" destOrd="0" presId="urn:microsoft.com/office/officeart/2005/8/layout/lProcess2"/>
    <dgm:cxn modelId="{D66253DE-7E38-4A73-84EE-947CA31AE232}" type="presParOf" srcId="{38B66B7B-8D90-4D44-8031-ED1DB51F8E3F}" destId="{E8CEFBF3-3640-4BE7-9C9B-70D08DBCB43D}" srcOrd="0" destOrd="0" presId="urn:microsoft.com/office/officeart/2005/8/layout/lProcess2"/>
    <dgm:cxn modelId="{83F92DF7-2800-4C3C-9850-A4A46782FE25}" type="presParOf" srcId="{38B66B7B-8D90-4D44-8031-ED1DB51F8E3F}" destId="{A243EFEE-C2B0-4CBF-B29D-C47FB2D557D7}" srcOrd="1" destOrd="0" presId="urn:microsoft.com/office/officeart/2005/8/layout/lProcess2"/>
    <dgm:cxn modelId="{0146EADB-5784-4D11-85D8-A994A2602CFB}" type="presParOf" srcId="{38B66B7B-8D90-4D44-8031-ED1DB51F8E3F}" destId="{0B47A9BF-28CD-4F3C-AC82-C66691D01A09}"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FDCDAE3-22CC-41CE-B8CC-8204DC885652}" type="doc">
      <dgm:prSet loTypeId="urn:microsoft.com/office/officeart/2005/8/layout/lProcess2" loCatId="list" qsTypeId="urn:microsoft.com/office/officeart/2005/8/quickstyle/simple3" qsCatId="simple" csTypeId="urn:microsoft.com/office/officeart/2005/8/colors/accent6_2" csCatId="accent6" phldr="1"/>
      <dgm:spPr/>
      <dgm:t>
        <a:bodyPr/>
        <a:lstStyle/>
        <a:p>
          <a:endParaRPr lang="en-US"/>
        </a:p>
      </dgm:t>
    </dgm:pt>
    <dgm:pt modelId="{6794B5E2-A6C5-48AB-B356-A0D4A3BE3A27}">
      <dgm:prSet/>
      <dgm:spPr/>
      <dgm:t>
        <a:bodyPr/>
        <a:lstStyle/>
        <a:p>
          <a:r>
            <a:rPr lang="en-US" dirty="0" smtClean="0">
              <a:solidFill>
                <a:schemeClr val="bg1"/>
              </a:solidFill>
            </a:rPr>
            <a:t>-3.1%</a:t>
          </a:r>
        </a:p>
      </dgm:t>
    </dgm:pt>
    <dgm:pt modelId="{D133A011-CD81-4634-9A91-58B2259C44DC}" type="parTrans" cxnId="{99197AA0-691C-468E-B485-0AC45946A178}">
      <dgm:prSet/>
      <dgm:spPr/>
      <dgm:t>
        <a:bodyPr/>
        <a:lstStyle/>
        <a:p>
          <a:endParaRPr lang="en-US"/>
        </a:p>
      </dgm:t>
    </dgm:pt>
    <dgm:pt modelId="{ADDEE501-BFD5-400C-A6C2-7BCC618699BB}" type="sibTrans" cxnId="{99197AA0-691C-468E-B485-0AC45946A178}">
      <dgm:prSet/>
      <dgm:spPr/>
      <dgm:t>
        <a:bodyPr/>
        <a:lstStyle/>
        <a:p>
          <a:endParaRPr lang="en-US"/>
        </a:p>
      </dgm:t>
    </dgm:pt>
    <dgm:pt modelId="{F3E1D2D1-0965-4E49-9C87-48BBA0E971EC}">
      <dgm:prSet/>
      <dgm:spPr/>
      <dgm:t>
        <a:bodyPr/>
        <a:lstStyle/>
        <a:p>
          <a:r>
            <a:rPr lang="en-US" dirty="0" smtClean="0">
              <a:solidFill>
                <a:schemeClr val="bg1"/>
              </a:solidFill>
            </a:rPr>
            <a:t>2015-16</a:t>
          </a:r>
        </a:p>
      </dgm:t>
    </dgm:pt>
    <dgm:pt modelId="{F48BBE40-6F83-48FA-AD25-3D5DDED38968}" type="parTrans" cxnId="{D7A45B20-E3D8-4D61-93D4-404E79B0A882}">
      <dgm:prSet/>
      <dgm:spPr/>
      <dgm:t>
        <a:bodyPr/>
        <a:lstStyle/>
        <a:p>
          <a:endParaRPr lang="en-US"/>
        </a:p>
      </dgm:t>
    </dgm:pt>
    <dgm:pt modelId="{784070DE-38EC-4DA9-8576-7E7A0CF2355E}" type="sibTrans" cxnId="{D7A45B20-E3D8-4D61-93D4-404E79B0A882}">
      <dgm:prSet/>
      <dgm:spPr/>
      <dgm:t>
        <a:bodyPr/>
        <a:lstStyle/>
        <a:p>
          <a:endParaRPr lang="en-US"/>
        </a:p>
      </dgm:t>
    </dgm:pt>
    <dgm:pt modelId="{0EEEDB4B-9DBD-49B2-8E90-47BE13A9F13E}">
      <dgm:prSet/>
      <dgm:spPr/>
      <dgm:t>
        <a:bodyPr/>
        <a:lstStyle/>
        <a:p>
          <a:r>
            <a:rPr lang="en-US" dirty="0" smtClean="0">
              <a:solidFill>
                <a:schemeClr val="bg1"/>
              </a:solidFill>
            </a:rPr>
            <a:t>2016-17</a:t>
          </a:r>
        </a:p>
      </dgm:t>
    </dgm:pt>
    <dgm:pt modelId="{6F7DB6A8-98D2-40A2-A752-1CF9336D1BF0}" type="parTrans" cxnId="{EDD21E4E-7371-495B-AFED-13CE27A1865D}">
      <dgm:prSet/>
      <dgm:spPr/>
      <dgm:t>
        <a:bodyPr/>
        <a:lstStyle/>
        <a:p>
          <a:endParaRPr lang="en-US"/>
        </a:p>
      </dgm:t>
    </dgm:pt>
    <dgm:pt modelId="{B4422BF3-607B-4412-AD72-FE9B66471377}" type="sibTrans" cxnId="{EDD21E4E-7371-495B-AFED-13CE27A1865D}">
      <dgm:prSet/>
      <dgm:spPr/>
      <dgm:t>
        <a:bodyPr/>
        <a:lstStyle/>
        <a:p>
          <a:endParaRPr lang="en-US"/>
        </a:p>
      </dgm:t>
    </dgm:pt>
    <dgm:pt modelId="{C0890EFF-B040-47CE-8FFB-0A7F77D2250D}">
      <dgm:prSet/>
      <dgm:spPr/>
      <dgm:t>
        <a:bodyPr/>
        <a:lstStyle/>
        <a:p>
          <a:r>
            <a:rPr lang="en-US" dirty="0" smtClean="0">
              <a:solidFill>
                <a:schemeClr val="bg1"/>
              </a:solidFill>
            </a:rPr>
            <a:t>-8%</a:t>
          </a:r>
        </a:p>
      </dgm:t>
    </dgm:pt>
    <dgm:pt modelId="{3F01195F-FB50-4A10-AEA1-1C48DCC25233}" type="parTrans" cxnId="{3F3B6E91-97AB-4489-8E73-0F46A6A75DB8}">
      <dgm:prSet/>
      <dgm:spPr/>
      <dgm:t>
        <a:bodyPr/>
        <a:lstStyle/>
        <a:p>
          <a:endParaRPr lang="en-US"/>
        </a:p>
      </dgm:t>
    </dgm:pt>
    <dgm:pt modelId="{F0F6F909-40AD-4A60-ABC0-EC5520B4C0BF}" type="sibTrans" cxnId="{3F3B6E91-97AB-4489-8E73-0F46A6A75DB8}">
      <dgm:prSet/>
      <dgm:spPr/>
      <dgm:t>
        <a:bodyPr/>
        <a:lstStyle/>
        <a:p>
          <a:endParaRPr lang="en-US"/>
        </a:p>
      </dgm:t>
    </dgm:pt>
    <dgm:pt modelId="{32B9D456-691B-4974-8B13-9E700B95C14E}">
      <dgm:prSet/>
      <dgm:spPr/>
      <dgm:t>
        <a:bodyPr/>
        <a:lstStyle/>
        <a:p>
          <a:r>
            <a:rPr lang="en-US" dirty="0" smtClean="0">
              <a:solidFill>
                <a:schemeClr val="bg1"/>
              </a:solidFill>
            </a:rPr>
            <a:t>1 Point </a:t>
          </a:r>
        </a:p>
      </dgm:t>
    </dgm:pt>
    <dgm:pt modelId="{F3271578-185A-43E9-957A-A4164BD1CB6B}" type="parTrans" cxnId="{AC459ACE-E6C2-497B-ABBB-C56BAD2395A9}">
      <dgm:prSet/>
      <dgm:spPr/>
      <dgm:t>
        <a:bodyPr/>
        <a:lstStyle/>
        <a:p>
          <a:endParaRPr lang="en-US"/>
        </a:p>
      </dgm:t>
    </dgm:pt>
    <dgm:pt modelId="{0A522838-F4F0-465E-B933-147203282F87}" type="sibTrans" cxnId="{AC459ACE-E6C2-497B-ABBB-C56BAD2395A9}">
      <dgm:prSet/>
      <dgm:spPr/>
      <dgm:t>
        <a:bodyPr/>
        <a:lstStyle/>
        <a:p>
          <a:endParaRPr lang="en-US"/>
        </a:p>
      </dgm:t>
    </dgm:pt>
    <dgm:pt modelId="{59F490EB-D30F-4FE2-843D-9C0237E8A567}">
      <dgm:prSet/>
      <dgm:spPr/>
      <dgm:t>
        <a:bodyPr/>
        <a:lstStyle/>
        <a:p>
          <a:r>
            <a:rPr lang="en-US" dirty="0" smtClean="0">
              <a:solidFill>
                <a:schemeClr val="bg1"/>
              </a:solidFill>
            </a:rPr>
            <a:t>1 Point </a:t>
          </a:r>
        </a:p>
      </dgm:t>
    </dgm:pt>
    <dgm:pt modelId="{0E0CC726-D2BA-4AF1-952C-45E90D9C935F}" type="parTrans" cxnId="{79BF46DB-0B54-4733-83E2-A732754340FF}">
      <dgm:prSet/>
      <dgm:spPr/>
      <dgm:t>
        <a:bodyPr/>
        <a:lstStyle/>
        <a:p>
          <a:endParaRPr lang="en-US"/>
        </a:p>
      </dgm:t>
    </dgm:pt>
    <dgm:pt modelId="{B4471083-BD1D-468C-947E-482A7159D4B2}" type="sibTrans" cxnId="{79BF46DB-0B54-4733-83E2-A732754340FF}">
      <dgm:prSet/>
      <dgm:spPr/>
      <dgm:t>
        <a:bodyPr/>
        <a:lstStyle/>
        <a:p>
          <a:endParaRPr lang="en-US"/>
        </a:p>
      </dgm:t>
    </dgm:pt>
    <dgm:pt modelId="{5147C977-0781-460A-A58C-0E99581A42A1}">
      <dgm:prSet/>
      <dgm:spPr/>
      <dgm:t>
        <a:bodyPr/>
        <a:lstStyle/>
        <a:p>
          <a:r>
            <a:rPr lang="en-US" dirty="0" smtClean="0">
              <a:solidFill>
                <a:schemeClr val="bg1"/>
              </a:solidFill>
            </a:rPr>
            <a:t>2017-18</a:t>
          </a:r>
        </a:p>
      </dgm:t>
    </dgm:pt>
    <dgm:pt modelId="{8AA99E15-7036-4811-9836-32A383CE8401}" type="parTrans" cxnId="{53A83D75-D3D1-4CE9-9607-B7AD2466615A}">
      <dgm:prSet/>
      <dgm:spPr/>
      <dgm:t>
        <a:bodyPr/>
        <a:lstStyle/>
        <a:p>
          <a:endParaRPr lang="en-US"/>
        </a:p>
      </dgm:t>
    </dgm:pt>
    <dgm:pt modelId="{DE7BD0DF-0654-434C-93AE-1E500209A848}" type="sibTrans" cxnId="{53A83D75-D3D1-4CE9-9607-B7AD2466615A}">
      <dgm:prSet/>
      <dgm:spPr/>
      <dgm:t>
        <a:bodyPr/>
        <a:lstStyle/>
        <a:p>
          <a:endParaRPr lang="en-US"/>
        </a:p>
      </dgm:t>
    </dgm:pt>
    <dgm:pt modelId="{E5CEA5FB-F09D-4B09-91A6-E2CDFC231AE9}">
      <dgm:prSet/>
      <dgm:spPr/>
      <dgm:t>
        <a:bodyPr/>
        <a:lstStyle/>
        <a:p>
          <a:r>
            <a:rPr lang="en-US" dirty="0" smtClean="0">
              <a:solidFill>
                <a:schemeClr val="bg1"/>
              </a:solidFill>
            </a:rPr>
            <a:t>1.7%</a:t>
          </a:r>
        </a:p>
      </dgm:t>
    </dgm:pt>
    <dgm:pt modelId="{71730A72-DF5F-4AF2-847C-F38D4639A66D}" type="parTrans" cxnId="{8DB7402C-782B-4623-9AFF-77DE32DE94A5}">
      <dgm:prSet/>
      <dgm:spPr/>
      <dgm:t>
        <a:bodyPr/>
        <a:lstStyle/>
        <a:p>
          <a:endParaRPr lang="en-US"/>
        </a:p>
      </dgm:t>
    </dgm:pt>
    <dgm:pt modelId="{79547E58-90D2-4B51-8EA4-823D3AFBB14E}" type="sibTrans" cxnId="{8DB7402C-782B-4623-9AFF-77DE32DE94A5}">
      <dgm:prSet/>
      <dgm:spPr/>
      <dgm:t>
        <a:bodyPr/>
        <a:lstStyle/>
        <a:p>
          <a:endParaRPr lang="en-US"/>
        </a:p>
      </dgm:t>
    </dgm:pt>
    <dgm:pt modelId="{BC6C6F51-09DD-4BEA-850B-B85ACF366AD9}">
      <dgm:prSet/>
      <dgm:spPr/>
      <dgm:t>
        <a:bodyPr/>
        <a:lstStyle/>
        <a:p>
          <a:r>
            <a:rPr lang="en-US" dirty="0" smtClean="0">
              <a:solidFill>
                <a:schemeClr val="bg1"/>
              </a:solidFill>
            </a:rPr>
            <a:t>0 points</a:t>
          </a:r>
        </a:p>
      </dgm:t>
    </dgm:pt>
    <dgm:pt modelId="{85AAE65F-C131-4E81-9851-708358524E03}" type="parTrans" cxnId="{AB5BAA48-42CF-42E3-9280-2DE94638AE7E}">
      <dgm:prSet/>
      <dgm:spPr/>
      <dgm:t>
        <a:bodyPr/>
        <a:lstStyle/>
        <a:p>
          <a:endParaRPr lang="en-US"/>
        </a:p>
      </dgm:t>
    </dgm:pt>
    <dgm:pt modelId="{F7F77943-C2B8-4271-9BE7-2E59783A014B}" type="sibTrans" cxnId="{AB5BAA48-42CF-42E3-9280-2DE94638AE7E}">
      <dgm:prSet/>
      <dgm:spPr/>
      <dgm:t>
        <a:bodyPr/>
        <a:lstStyle/>
        <a:p>
          <a:endParaRPr lang="en-US"/>
        </a:p>
      </dgm:t>
    </dgm:pt>
    <dgm:pt modelId="{93AA5DC8-8064-4B27-9798-6F37E48E7EBD}" type="pres">
      <dgm:prSet presAssocID="{4FDCDAE3-22CC-41CE-B8CC-8204DC885652}" presName="theList" presStyleCnt="0">
        <dgm:presLayoutVars>
          <dgm:dir/>
          <dgm:animLvl val="lvl"/>
          <dgm:resizeHandles val="exact"/>
        </dgm:presLayoutVars>
      </dgm:prSet>
      <dgm:spPr/>
      <dgm:t>
        <a:bodyPr/>
        <a:lstStyle/>
        <a:p>
          <a:endParaRPr lang="en-US"/>
        </a:p>
      </dgm:t>
    </dgm:pt>
    <dgm:pt modelId="{DBF7FD60-0027-45D5-B328-5FDDDE678F19}" type="pres">
      <dgm:prSet presAssocID="{F3E1D2D1-0965-4E49-9C87-48BBA0E971EC}" presName="compNode" presStyleCnt="0"/>
      <dgm:spPr/>
      <dgm:t>
        <a:bodyPr/>
        <a:lstStyle/>
        <a:p>
          <a:endParaRPr lang="en-US"/>
        </a:p>
      </dgm:t>
    </dgm:pt>
    <dgm:pt modelId="{A9771148-3347-43AC-B4EB-3A1C42940254}" type="pres">
      <dgm:prSet presAssocID="{F3E1D2D1-0965-4E49-9C87-48BBA0E971EC}" presName="aNode" presStyleLbl="bgShp" presStyleIdx="0" presStyleCnt="3"/>
      <dgm:spPr/>
      <dgm:t>
        <a:bodyPr/>
        <a:lstStyle/>
        <a:p>
          <a:endParaRPr lang="en-US"/>
        </a:p>
      </dgm:t>
    </dgm:pt>
    <dgm:pt modelId="{1CE1E9B2-8AFA-44B9-81A8-C20676B1555E}" type="pres">
      <dgm:prSet presAssocID="{F3E1D2D1-0965-4E49-9C87-48BBA0E971EC}" presName="textNode" presStyleLbl="bgShp" presStyleIdx="0" presStyleCnt="3"/>
      <dgm:spPr/>
      <dgm:t>
        <a:bodyPr/>
        <a:lstStyle/>
        <a:p>
          <a:endParaRPr lang="en-US"/>
        </a:p>
      </dgm:t>
    </dgm:pt>
    <dgm:pt modelId="{B2319021-46B3-47F2-9810-C7A1EEEF8C6F}" type="pres">
      <dgm:prSet presAssocID="{F3E1D2D1-0965-4E49-9C87-48BBA0E971EC}" presName="compChildNode" presStyleCnt="0"/>
      <dgm:spPr/>
      <dgm:t>
        <a:bodyPr/>
        <a:lstStyle/>
        <a:p>
          <a:endParaRPr lang="en-US"/>
        </a:p>
      </dgm:t>
    </dgm:pt>
    <dgm:pt modelId="{677D1764-B5D6-4D52-8085-CAE413DD0F15}" type="pres">
      <dgm:prSet presAssocID="{F3E1D2D1-0965-4E49-9C87-48BBA0E971EC}" presName="theInnerList" presStyleCnt="0"/>
      <dgm:spPr/>
      <dgm:t>
        <a:bodyPr/>
        <a:lstStyle/>
        <a:p>
          <a:endParaRPr lang="en-US"/>
        </a:p>
      </dgm:t>
    </dgm:pt>
    <dgm:pt modelId="{11F03440-DD8E-456F-8CA4-BB9C03D6BCE8}" type="pres">
      <dgm:prSet presAssocID="{C0890EFF-B040-47CE-8FFB-0A7F77D2250D}" presName="childNode" presStyleLbl="node1" presStyleIdx="0" presStyleCnt="6">
        <dgm:presLayoutVars>
          <dgm:bulletEnabled val="1"/>
        </dgm:presLayoutVars>
      </dgm:prSet>
      <dgm:spPr/>
      <dgm:t>
        <a:bodyPr/>
        <a:lstStyle/>
        <a:p>
          <a:endParaRPr lang="en-US"/>
        </a:p>
      </dgm:t>
    </dgm:pt>
    <dgm:pt modelId="{891FF4A7-39AD-414B-80E8-FB42AA07D918}" type="pres">
      <dgm:prSet presAssocID="{C0890EFF-B040-47CE-8FFB-0A7F77D2250D}" presName="aSpace2" presStyleCnt="0"/>
      <dgm:spPr/>
      <dgm:t>
        <a:bodyPr/>
        <a:lstStyle/>
        <a:p>
          <a:endParaRPr lang="en-US"/>
        </a:p>
      </dgm:t>
    </dgm:pt>
    <dgm:pt modelId="{B1154E8E-1309-4D49-944D-B335AC65DB0B}" type="pres">
      <dgm:prSet presAssocID="{32B9D456-691B-4974-8B13-9E700B95C14E}" presName="childNode" presStyleLbl="node1" presStyleIdx="1" presStyleCnt="6">
        <dgm:presLayoutVars>
          <dgm:bulletEnabled val="1"/>
        </dgm:presLayoutVars>
      </dgm:prSet>
      <dgm:spPr/>
      <dgm:t>
        <a:bodyPr/>
        <a:lstStyle/>
        <a:p>
          <a:endParaRPr lang="en-US"/>
        </a:p>
      </dgm:t>
    </dgm:pt>
    <dgm:pt modelId="{D972CA17-C9E5-49A9-A652-9CF11C16CBA8}" type="pres">
      <dgm:prSet presAssocID="{F3E1D2D1-0965-4E49-9C87-48BBA0E971EC}" presName="aSpace" presStyleCnt="0"/>
      <dgm:spPr/>
      <dgm:t>
        <a:bodyPr/>
        <a:lstStyle/>
        <a:p>
          <a:endParaRPr lang="en-US"/>
        </a:p>
      </dgm:t>
    </dgm:pt>
    <dgm:pt modelId="{7A4CC43D-5161-429F-9D99-963B03239DE9}" type="pres">
      <dgm:prSet presAssocID="{0EEEDB4B-9DBD-49B2-8E90-47BE13A9F13E}" presName="compNode" presStyleCnt="0"/>
      <dgm:spPr/>
      <dgm:t>
        <a:bodyPr/>
        <a:lstStyle/>
        <a:p>
          <a:endParaRPr lang="en-US"/>
        </a:p>
      </dgm:t>
    </dgm:pt>
    <dgm:pt modelId="{156356B4-8E5C-4022-A289-3B8A36503DF8}" type="pres">
      <dgm:prSet presAssocID="{0EEEDB4B-9DBD-49B2-8E90-47BE13A9F13E}" presName="aNode" presStyleLbl="bgShp" presStyleIdx="1" presStyleCnt="3"/>
      <dgm:spPr/>
      <dgm:t>
        <a:bodyPr/>
        <a:lstStyle/>
        <a:p>
          <a:endParaRPr lang="en-US"/>
        </a:p>
      </dgm:t>
    </dgm:pt>
    <dgm:pt modelId="{2BEC1FCE-B502-4BBB-A801-0127340A2675}" type="pres">
      <dgm:prSet presAssocID="{0EEEDB4B-9DBD-49B2-8E90-47BE13A9F13E}" presName="textNode" presStyleLbl="bgShp" presStyleIdx="1" presStyleCnt="3"/>
      <dgm:spPr/>
      <dgm:t>
        <a:bodyPr/>
        <a:lstStyle/>
        <a:p>
          <a:endParaRPr lang="en-US"/>
        </a:p>
      </dgm:t>
    </dgm:pt>
    <dgm:pt modelId="{0B930C51-5B3D-411F-920C-B7B5D8EC4FEF}" type="pres">
      <dgm:prSet presAssocID="{0EEEDB4B-9DBD-49B2-8E90-47BE13A9F13E}" presName="compChildNode" presStyleCnt="0"/>
      <dgm:spPr/>
      <dgm:t>
        <a:bodyPr/>
        <a:lstStyle/>
        <a:p>
          <a:endParaRPr lang="en-US"/>
        </a:p>
      </dgm:t>
    </dgm:pt>
    <dgm:pt modelId="{13632166-5E6F-433A-96ED-336D52B9F565}" type="pres">
      <dgm:prSet presAssocID="{0EEEDB4B-9DBD-49B2-8E90-47BE13A9F13E}" presName="theInnerList" presStyleCnt="0"/>
      <dgm:spPr/>
      <dgm:t>
        <a:bodyPr/>
        <a:lstStyle/>
        <a:p>
          <a:endParaRPr lang="en-US"/>
        </a:p>
      </dgm:t>
    </dgm:pt>
    <dgm:pt modelId="{043A76FB-7368-418B-8849-B35F587CC022}" type="pres">
      <dgm:prSet presAssocID="{6794B5E2-A6C5-48AB-B356-A0D4A3BE3A27}" presName="childNode" presStyleLbl="node1" presStyleIdx="2" presStyleCnt="6">
        <dgm:presLayoutVars>
          <dgm:bulletEnabled val="1"/>
        </dgm:presLayoutVars>
      </dgm:prSet>
      <dgm:spPr/>
      <dgm:t>
        <a:bodyPr/>
        <a:lstStyle/>
        <a:p>
          <a:endParaRPr lang="en-US"/>
        </a:p>
      </dgm:t>
    </dgm:pt>
    <dgm:pt modelId="{E8B5EFA1-F5CB-4F1B-A326-0E703B8FD827}" type="pres">
      <dgm:prSet presAssocID="{6794B5E2-A6C5-48AB-B356-A0D4A3BE3A27}" presName="aSpace2" presStyleCnt="0"/>
      <dgm:spPr/>
      <dgm:t>
        <a:bodyPr/>
        <a:lstStyle/>
        <a:p>
          <a:endParaRPr lang="en-US"/>
        </a:p>
      </dgm:t>
    </dgm:pt>
    <dgm:pt modelId="{5682A035-289B-49C7-B685-7934529AFBC2}" type="pres">
      <dgm:prSet presAssocID="{59F490EB-D30F-4FE2-843D-9C0237E8A567}" presName="childNode" presStyleLbl="node1" presStyleIdx="3" presStyleCnt="6">
        <dgm:presLayoutVars>
          <dgm:bulletEnabled val="1"/>
        </dgm:presLayoutVars>
      </dgm:prSet>
      <dgm:spPr/>
      <dgm:t>
        <a:bodyPr/>
        <a:lstStyle/>
        <a:p>
          <a:endParaRPr lang="en-US"/>
        </a:p>
      </dgm:t>
    </dgm:pt>
    <dgm:pt modelId="{174781D8-223D-44DC-87E4-F571E90F8EB4}" type="pres">
      <dgm:prSet presAssocID="{0EEEDB4B-9DBD-49B2-8E90-47BE13A9F13E}" presName="aSpace" presStyleCnt="0"/>
      <dgm:spPr/>
      <dgm:t>
        <a:bodyPr/>
        <a:lstStyle/>
        <a:p>
          <a:endParaRPr lang="en-US"/>
        </a:p>
      </dgm:t>
    </dgm:pt>
    <dgm:pt modelId="{CD814C57-B9C1-45BC-8B11-59AF67A1006E}" type="pres">
      <dgm:prSet presAssocID="{5147C977-0781-460A-A58C-0E99581A42A1}" presName="compNode" presStyleCnt="0"/>
      <dgm:spPr/>
      <dgm:t>
        <a:bodyPr/>
        <a:lstStyle/>
        <a:p>
          <a:endParaRPr lang="en-US"/>
        </a:p>
      </dgm:t>
    </dgm:pt>
    <dgm:pt modelId="{D723C92B-121D-467A-BA2B-FE16290E1325}" type="pres">
      <dgm:prSet presAssocID="{5147C977-0781-460A-A58C-0E99581A42A1}" presName="aNode" presStyleLbl="bgShp" presStyleIdx="2" presStyleCnt="3"/>
      <dgm:spPr/>
      <dgm:t>
        <a:bodyPr/>
        <a:lstStyle/>
        <a:p>
          <a:endParaRPr lang="en-US"/>
        </a:p>
      </dgm:t>
    </dgm:pt>
    <dgm:pt modelId="{93B11C0B-973B-4F23-99F5-7C3B69014E79}" type="pres">
      <dgm:prSet presAssocID="{5147C977-0781-460A-A58C-0E99581A42A1}" presName="textNode" presStyleLbl="bgShp" presStyleIdx="2" presStyleCnt="3"/>
      <dgm:spPr/>
      <dgm:t>
        <a:bodyPr/>
        <a:lstStyle/>
        <a:p>
          <a:endParaRPr lang="en-US"/>
        </a:p>
      </dgm:t>
    </dgm:pt>
    <dgm:pt modelId="{05CCEDF0-0028-4301-B744-577E0AC5CC5B}" type="pres">
      <dgm:prSet presAssocID="{5147C977-0781-460A-A58C-0E99581A42A1}" presName="compChildNode" presStyleCnt="0"/>
      <dgm:spPr/>
      <dgm:t>
        <a:bodyPr/>
        <a:lstStyle/>
        <a:p>
          <a:endParaRPr lang="en-US"/>
        </a:p>
      </dgm:t>
    </dgm:pt>
    <dgm:pt modelId="{0E5D9DDE-64D2-4688-B45E-17BE45ECC1A8}" type="pres">
      <dgm:prSet presAssocID="{5147C977-0781-460A-A58C-0E99581A42A1}" presName="theInnerList" presStyleCnt="0"/>
      <dgm:spPr/>
      <dgm:t>
        <a:bodyPr/>
        <a:lstStyle/>
        <a:p>
          <a:endParaRPr lang="en-US"/>
        </a:p>
      </dgm:t>
    </dgm:pt>
    <dgm:pt modelId="{58921AF0-46F7-4324-AE3F-0A56E8175D58}" type="pres">
      <dgm:prSet presAssocID="{E5CEA5FB-F09D-4B09-91A6-E2CDFC231AE9}" presName="childNode" presStyleLbl="node1" presStyleIdx="4" presStyleCnt="6">
        <dgm:presLayoutVars>
          <dgm:bulletEnabled val="1"/>
        </dgm:presLayoutVars>
      </dgm:prSet>
      <dgm:spPr/>
      <dgm:t>
        <a:bodyPr/>
        <a:lstStyle/>
        <a:p>
          <a:endParaRPr lang="en-US"/>
        </a:p>
      </dgm:t>
    </dgm:pt>
    <dgm:pt modelId="{2BE0782E-9C8D-4282-B732-ABC70A77B336}" type="pres">
      <dgm:prSet presAssocID="{E5CEA5FB-F09D-4B09-91A6-E2CDFC231AE9}" presName="aSpace2" presStyleCnt="0"/>
      <dgm:spPr/>
      <dgm:t>
        <a:bodyPr/>
        <a:lstStyle/>
        <a:p>
          <a:endParaRPr lang="en-US"/>
        </a:p>
      </dgm:t>
    </dgm:pt>
    <dgm:pt modelId="{6BB9B810-B897-470B-BEC9-899BB25AE808}" type="pres">
      <dgm:prSet presAssocID="{BC6C6F51-09DD-4BEA-850B-B85ACF366AD9}" presName="childNode" presStyleLbl="node1" presStyleIdx="5" presStyleCnt="6">
        <dgm:presLayoutVars>
          <dgm:bulletEnabled val="1"/>
        </dgm:presLayoutVars>
      </dgm:prSet>
      <dgm:spPr/>
      <dgm:t>
        <a:bodyPr/>
        <a:lstStyle/>
        <a:p>
          <a:endParaRPr lang="en-US"/>
        </a:p>
      </dgm:t>
    </dgm:pt>
  </dgm:ptLst>
  <dgm:cxnLst>
    <dgm:cxn modelId="{B1380310-2B37-4CF8-8673-925FDDE8D196}" type="presOf" srcId="{BC6C6F51-09DD-4BEA-850B-B85ACF366AD9}" destId="{6BB9B810-B897-470B-BEC9-899BB25AE808}" srcOrd="0" destOrd="0" presId="urn:microsoft.com/office/officeart/2005/8/layout/lProcess2"/>
    <dgm:cxn modelId="{7896C518-8C6E-444E-A73B-27F7416A31D1}" type="presOf" srcId="{5147C977-0781-460A-A58C-0E99581A42A1}" destId="{D723C92B-121D-467A-BA2B-FE16290E1325}" srcOrd="0" destOrd="0" presId="urn:microsoft.com/office/officeart/2005/8/layout/lProcess2"/>
    <dgm:cxn modelId="{EDBA278A-E1A4-4849-81F2-FD19D53E9A2F}" type="presOf" srcId="{4FDCDAE3-22CC-41CE-B8CC-8204DC885652}" destId="{93AA5DC8-8064-4B27-9798-6F37E48E7EBD}" srcOrd="0" destOrd="0" presId="urn:microsoft.com/office/officeart/2005/8/layout/lProcess2"/>
    <dgm:cxn modelId="{43B122A0-64A7-4ED9-B3B0-A17A86482E00}" type="presOf" srcId="{F3E1D2D1-0965-4E49-9C87-48BBA0E971EC}" destId="{A9771148-3347-43AC-B4EB-3A1C42940254}" srcOrd="0" destOrd="0" presId="urn:microsoft.com/office/officeart/2005/8/layout/lProcess2"/>
    <dgm:cxn modelId="{CA5738AF-B16D-4810-B67B-51BDC4C6BF18}" type="presOf" srcId="{0EEEDB4B-9DBD-49B2-8E90-47BE13A9F13E}" destId="{156356B4-8E5C-4022-A289-3B8A36503DF8}" srcOrd="0" destOrd="0" presId="urn:microsoft.com/office/officeart/2005/8/layout/lProcess2"/>
    <dgm:cxn modelId="{B58611EA-EEEF-4B50-9B02-F44CBC3B83DC}" type="presOf" srcId="{5147C977-0781-460A-A58C-0E99581A42A1}" destId="{93B11C0B-973B-4F23-99F5-7C3B69014E79}" srcOrd="1" destOrd="0" presId="urn:microsoft.com/office/officeart/2005/8/layout/lProcess2"/>
    <dgm:cxn modelId="{D7A45B20-E3D8-4D61-93D4-404E79B0A882}" srcId="{4FDCDAE3-22CC-41CE-B8CC-8204DC885652}" destId="{F3E1D2D1-0965-4E49-9C87-48BBA0E971EC}" srcOrd="0" destOrd="0" parTransId="{F48BBE40-6F83-48FA-AD25-3D5DDED38968}" sibTransId="{784070DE-38EC-4DA9-8576-7E7A0CF2355E}"/>
    <dgm:cxn modelId="{99197AA0-691C-468E-B485-0AC45946A178}" srcId="{0EEEDB4B-9DBD-49B2-8E90-47BE13A9F13E}" destId="{6794B5E2-A6C5-48AB-B356-A0D4A3BE3A27}" srcOrd="0" destOrd="0" parTransId="{D133A011-CD81-4634-9A91-58B2259C44DC}" sibTransId="{ADDEE501-BFD5-400C-A6C2-7BCC618699BB}"/>
    <dgm:cxn modelId="{9086F0FD-E869-452D-8F30-374950F19CC6}" type="presOf" srcId="{59F490EB-D30F-4FE2-843D-9C0237E8A567}" destId="{5682A035-289B-49C7-B685-7934529AFBC2}" srcOrd="0" destOrd="0" presId="urn:microsoft.com/office/officeart/2005/8/layout/lProcess2"/>
    <dgm:cxn modelId="{8DB7402C-782B-4623-9AFF-77DE32DE94A5}" srcId="{5147C977-0781-460A-A58C-0E99581A42A1}" destId="{E5CEA5FB-F09D-4B09-91A6-E2CDFC231AE9}" srcOrd="0" destOrd="0" parTransId="{71730A72-DF5F-4AF2-847C-F38D4639A66D}" sibTransId="{79547E58-90D2-4B51-8EA4-823D3AFBB14E}"/>
    <dgm:cxn modelId="{79BF46DB-0B54-4733-83E2-A732754340FF}" srcId="{0EEEDB4B-9DBD-49B2-8E90-47BE13A9F13E}" destId="{59F490EB-D30F-4FE2-843D-9C0237E8A567}" srcOrd="1" destOrd="0" parTransId="{0E0CC726-D2BA-4AF1-952C-45E90D9C935F}" sibTransId="{B4471083-BD1D-468C-947E-482A7159D4B2}"/>
    <dgm:cxn modelId="{B2E55A82-0050-4444-B842-F73AD2E39CA5}" type="presOf" srcId="{32B9D456-691B-4974-8B13-9E700B95C14E}" destId="{B1154E8E-1309-4D49-944D-B335AC65DB0B}" srcOrd="0" destOrd="0" presId="urn:microsoft.com/office/officeart/2005/8/layout/lProcess2"/>
    <dgm:cxn modelId="{53A83D75-D3D1-4CE9-9607-B7AD2466615A}" srcId="{4FDCDAE3-22CC-41CE-B8CC-8204DC885652}" destId="{5147C977-0781-460A-A58C-0E99581A42A1}" srcOrd="2" destOrd="0" parTransId="{8AA99E15-7036-4811-9836-32A383CE8401}" sibTransId="{DE7BD0DF-0654-434C-93AE-1E500209A848}"/>
    <dgm:cxn modelId="{AB5BAA48-42CF-42E3-9280-2DE94638AE7E}" srcId="{5147C977-0781-460A-A58C-0E99581A42A1}" destId="{BC6C6F51-09DD-4BEA-850B-B85ACF366AD9}" srcOrd="1" destOrd="0" parTransId="{85AAE65F-C131-4E81-9851-708358524E03}" sibTransId="{F7F77943-C2B8-4271-9BE7-2E59783A014B}"/>
    <dgm:cxn modelId="{AC459ACE-E6C2-497B-ABBB-C56BAD2395A9}" srcId="{F3E1D2D1-0965-4E49-9C87-48BBA0E971EC}" destId="{32B9D456-691B-4974-8B13-9E700B95C14E}" srcOrd="1" destOrd="0" parTransId="{F3271578-185A-43E9-957A-A4164BD1CB6B}" sibTransId="{0A522838-F4F0-465E-B933-147203282F87}"/>
    <dgm:cxn modelId="{3F3B6E91-97AB-4489-8E73-0F46A6A75DB8}" srcId="{F3E1D2D1-0965-4E49-9C87-48BBA0E971EC}" destId="{C0890EFF-B040-47CE-8FFB-0A7F77D2250D}" srcOrd="0" destOrd="0" parTransId="{3F01195F-FB50-4A10-AEA1-1C48DCC25233}" sibTransId="{F0F6F909-40AD-4A60-ABC0-EC5520B4C0BF}"/>
    <dgm:cxn modelId="{FF456AE3-68A1-4CEC-8231-0D9A5B0D7585}" type="presOf" srcId="{6794B5E2-A6C5-48AB-B356-A0D4A3BE3A27}" destId="{043A76FB-7368-418B-8849-B35F587CC022}" srcOrd="0" destOrd="0" presId="urn:microsoft.com/office/officeart/2005/8/layout/lProcess2"/>
    <dgm:cxn modelId="{D72ABCF2-3CA4-4898-B865-05E87735E30D}" type="presOf" srcId="{C0890EFF-B040-47CE-8FFB-0A7F77D2250D}" destId="{11F03440-DD8E-456F-8CA4-BB9C03D6BCE8}" srcOrd="0" destOrd="0" presId="urn:microsoft.com/office/officeart/2005/8/layout/lProcess2"/>
    <dgm:cxn modelId="{EDD21E4E-7371-495B-AFED-13CE27A1865D}" srcId="{4FDCDAE3-22CC-41CE-B8CC-8204DC885652}" destId="{0EEEDB4B-9DBD-49B2-8E90-47BE13A9F13E}" srcOrd="1" destOrd="0" parTransId="{6F7DB6A8-98D2-40A2-A752-1CF9336D1BF0}" sibTransId="{B4422BF3-607B-4412-AD72-FE9B66471377}"/>
    <dgm:cxn modelId="{0221427E-7357-4143-835F-57A1DC4365AC}" type="presOf" srcId="{0EEEDB4B-9DBD-49B2-8E90-47BE13A9F13E}" destId="{2BEC1FCE-B502-4BBB-A801-0127340A2675}" srcOrd="1" destOrd="0" presId="urn:microsoft.com/office/officeart/2005/8/layout/lProcess2"/>
    <dgm:cxn modelId="{6C23AE80-2B5B-4282-8D09-4C04F33B412F}" type="presOf" srcId="{E5CEA5FB-F09D-4B09-91A6-E2CDFC231AE9}" destId="{58921AF0-46F7-4324-AE3F-0A56E8175D58}" srcOrd="0" destOrd="0" presId="urn:microsoft.com/office/officeart/2005/8/layout/lProcess2"/>
    <dgm:cxn modelId="{4EDF796D-258E-43A5-827C-CAE88F7A2D4F}" type="presOf" srcId="{F3E1D2D1-0965-4E49-9C87-48BBA0E971EC}" destId="{1CE1E9B2-8AFA-44B9-81A8-C20676B1555E}" srcOrd="1" destOrd="0" presId="urn:microsoft.com/office/officeart/2005/8/layout/lProcess2"/>
    <dgm:cxn modelId="{5F4F2DDD-38C8-4546-955B-60F88093382C}" type="presParOf" srcId="{93AA5DC8-8064-4B27-9798-6F37E48E7EBD}" destId="{DBF7FD60-0027-45D5-B328-5FDDDE678F19}" srcOrd="0" destOrd="0" presId="urn:microsoft.com/office/officeart/2005/8/layout/lProcess2"/>
    <dgm:cxn modelId="{56F59B81-09B8-4361-AF95-CD39492D5C7D}" type="presParOf" srcId="{DBF7FD60-0027-45D5-B328-5FDDDE678F19}" destId="{A9771148-3347-43AC-B4EB-3A1C42940254}" srcOrd="0" destOrd="0" presId="urn:microsoft.com/office/officeart/2005/8/layout/lProcess2"/>
    <dgm:cxn modelId="{AD00A92F-DEB0-4EA6-BB97-183D43526973}" type="presParOf" srcId="{DBF7FD60-0027-45D5-B328-5FDDDE678F19}" destId="{1CE1E9B2-8AFA-44B9-81A8-C20676B1555E}" srcOrd="1" destOrd="0" presId="urn:microsoft.com/office/officeart/2005/8/layout/lProcess2"/>
    <dgm:cxn modelId="{CC5D6EB0-0463-433D-8659-971ED4CE0205}" type="presParOf" srcId="{DBF7FD60-0027-45D5-B328-5FDDDE678F19}" destId="{B2319021-46B3-47F2-9810-C7A1EEEF8C6F}" srcOrd="2" destOrd="0" presId="urn:microsoft.com/office/officeart/2005/8/layout/lProcess2"/>
    <dgm:cxn modelId="{119ECDC4-7DDF-4B0A-835A-FFC863522586}" type="presParOf" srcId="{B2319021-46B3-47F2-9810-C7A1EEEF8C6F}" destId="{677D1764-B5D6-4D52-8085-CAE413DD0F15}" srcOrd="0" destOrd="0" presId="urn:microsoft.com/office/officeart/2005/8/layout/lProcess2"/>
    <dgm:cxn modelId="{D8495C5F-113F-4874-9180-0AC2188D4B43}" type="presParOf" srcId="{677D1764-B5D6-4D52-8085-CAE413DD0F15}" destId="{11F03440-DD8E-456F-8CA4-BB9C03D6BCE8}" srcOrd="0" destOrd="0" presId="urn:microsoft.com/office/officeart/2005/8/layout/lProcess2"/>
    <dgm:cxn modelId="{AD53E473-A0D6-42CE-8C17-1BAA2ADE2449}" type="presParOf" srcId="{677D1764-B5D6-4D52-8085-CAE413DD0F15}" destId="{891FF4A7-39AD-414B-80E8-FB42AA07D918}" srcOrd="1" destOrd="0" presId="urn:microsoft.com/office/officeart/2005/8/layout/lProcess2"/>
    <dgm:cxn modelId="{E87D2126-FE9E-49D4-91AE-F24AE3CBC575}" type="presParOf" srcId="{677D1764-B5D6-4D52-8085-CAE413DD0F15}" destId="{B1154E8E-1309-4D49-944D-B335AC65DB0B}" srcOrd="2" destOrd="0" presId="urn:microsoft.com/office/officeart/2005/8/layout/lProcess2"/>
    <dgm:cxn modelId="{42AA6B2F-183F-4A3B-951C-A03AB78BE986}" type="presParOf" srcId="{93AA5DC8-8064-4B27-9798-6F37E48E7EBD}" destId="{D972CA17-C9E5-49A9-A652-9CF11C16CBA8}" srcOrd="1" destOrd="0" presId="urn:microsoft.com/office/officeart/2005/8/layout/lProcess2"/>
    <dgm:cxn modelId="{9A3DCEE1-4276-4CF7-8F68-33A5DCAF2170}" type="presParOf" srcId="{93AA5DC8-8064-4B27-9798-6F37E48E7EBD}" destId="{7A4CC43D-5161-429F-9D99-963B03239DE9}" srcOrd="2" destOrd="0" presId="urn:microsoft.com/office/officeart/2005/8/layout/lProcess2"/>
    <dgm:cxn modelId="{233B8E1A-E137-4996-AD38-7065B5108CDE}" type="presParOf" srcId="{7A4CC43D-5161-429F-9D99-963B03239DE9}" destId="{156356B4-8E5C-4022-A289-3B8A36503DF8}" srcOrd="0" destOrd="0" presId="urn:microsoft.com/office/officeart/2005/8/layout/lProcess2"/>
    <dgm:cxn modelId="{16F83037-B84C-4D9B-9BFF-8F35E671F221}" type="presParOf" srcId="{7A4CC43D-5161-429F-9D99-963B03239DE9}" destId="{2BEC1FCE-B502-4BBB-A801-0127340A2675}" srcOrd="1" destOrd="0" presId="urn:microsoft.com/office/officeart/2005/8/layout/lProcess2"/>
    <dgm:cxn modelId="{E68D6CF2-79AE-497C-9E50-377C62F82725}" type="presParOf" srcId="{7A4CC43D-5161-429F-9D99-963B03239DE9}" destId="{0B930C51-5B3D-411F-920C-B7B5D8EC4FEF}" srcOrd="2" destOrd="0" presId="urn:microsoft.com/office/officeart/2005/8/layout/lProcess2"/>
    <dgm:cxn modelId="{ED223A5C-3099-4535-8898-06770FEC8A30}" type="presParOf" srcId="{0B930C51-5B3D-411F-920C-B7B5D8EC4FEF}" destId="{13632166-5E6F-433A-96ED-336D52B9F565}" srcOrd="0" destOrd="0" presId="urn:microsoft.com/office/officeart/2005/8/layout/lProcess2"/>
    <dgm:cxn modelId="{CF472335-6D72-4739-BE90-7BD5692E6224}" type="presParOf" srcId="{13632166-5E6F-433A-96ED-336D52B9F565}" destId="{043A76FB-7368-418B-8849-B35F587CC022}" srcOrd="0" destOrd="0" presId="urn:microsoft.com/office/officeart/2005/8/layout/lProcess2"/>
    <dgm:cxn modelId="{A3D504F5-F39D-4F6A-8A3C-862476C5A264}" type="presParOf" srcId="{13632166-5E6F-433A-96ED-336D52B9F565}" destId="{E8B5EFA1-F5CB-4F1B-A326-0E703B8FD827}" srcOrd="1" destOrd="0" presId="urn:microsoft.com/office/officeart/2005/8/layout/lProcess2"/>
    <dgm:cxn modelId="{63A278B0-08EC-47DF-B5DE-98A98D8A4EE7}" type="presParOf" srcId="{13632166-5E6F-433A-96ED-336D52B9F565}" destId="{5682A035-289B-49C7-B685-7934529AFBC2}" srcOrd="2" destOrd="0" presId="urn:microsoft.com/office/officeart/2005/8/layout/lProcess2"/>
    <dgm:cxn modelId="{14E702F6-6909-424B-8377-B9750B414EA7}" type="presParOf" srcId="{93AA5DC8-8064-4B27-9798-6F37E48E7EBD}" destId="{174781D8-223D-44DC-87E4-F571E90F8EB4}" srcOrd="3" destOrd="0" presId="urn:microsoft.com/office/officeart/2005/8/layout/lProcess2"/>
    <dgm:cxn modelId="{750404A1-5AB9-4954-A395-BB5D044181DB}" type="presParOf" srcId="{93AA5DC8-8064-4B27-9798-6F37E48E7EBD}" destId="{CD814C57-B9C1-45BC-8B11-59AF67A1006E}" srcOrd="4" destOrd="0" presId="urn:microsoft.com/office/officeart/2005/8/layout/lProcess2"/>
    <dgm:cxn modelId="{6BA2CCDC-1A72-469F-8E24-AA8387757A27}" type="presParOf" srcId="{CD814C57-B9C1-45BC-8B11-59AF67A1006E}" destId="{D723C92B-121D-467A-BA2B-FE16290E1325}" srcOrd="0" destOrd="0" presId="urn:microsoft.com/office/officeart/2005/8/layout/lProcess2"/>
    <dgm:cxn modelId="{6848EF46-7474-4F83-9F91-D22A26FC7E3B}" type="presParOf" srcId="{CD814C57-B9C1-45BC-8B11-59AF67A1006E}" destId="{93B11C0B-973B-4F23-99F5-7C3B69014E79}" srcOrd="1" destOrd="0" presId="urn:microsoft.com/office/officeart/2005/8/layout/lProcess2"/>
    <dgm:cxn modelId="{4FC8877E-F3D0-4537-BDD3-A16276A74D28}" type="presParOf" srcId="{CD814C57-B9C1-45BC-8B11-59AF67A1006E}" destId="{05CCEDF0-0028-4301-B744-577E0AC5CC5B}" srcOrd="2" destOrd="0" presId="urn:microsoft.com/office/officeart/2005/8/layout/lProcess2"/>
    <dgm:cxn modelId="{9F929E95-77A3-48C3-9156-AD79C1405F32}" type="presParOf" srcId="{05CCEDF0-0028-4301-B744-577E0AC5CC5B}" destId="{0E5D9DDE-64D2-4688-B45E-17BE45ECC1A8}" srcOrd="0" destOrd="0" presId="urn:microsoft.com/office/officeart/2005/8/layout/lProcess2"/>
    <dgm:cxn modelId="{974F82A5-D7DA-4A16-98B9-54AD0A5D6404}" type="presParOf" srcId="{0E5D9DDE-64D2-4688-B45E-17BE45ECC1A8}" destId="{58921AF0-46F7-4324-AE3F-0A56E8175D58}" srcOrd="0" destOrd="0" presId="urn:microsoft.com/office/officeart/2005/8/layout/lProcess2"/>
    <dgm:cxn modelId="{B0F98DF1-CA04-4ACD-8BA2-395AE1E6E444}" type="presParOf" srcId="{0E5D9DDE-64D2-4688-B45E-17BE45ECC1A8}" destId="{2BE0782E-9C8D-4282-B732-ABC70A77B336}" srcOrd="1" destOrd="0" presId="urn:microsoft.com/office/officeart/2005/8/layout/lProcess2"/>
    <dgm:cxn modelId="{295410E1-FD22-4421-9131-BB9D693449D4}" type="presParOf" srcId="{0E5D9DDE-64D2-4688-B45E-17BE45ECC1A8}" destId="{6BB9B810-B897-470B-BEC9-899BB25AE808}"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FDCDAE3-22CC-41CE-B8CC-8204DC885652}" type="doc">
      <dgm:prSet loTypeId="urn:microsoft.com/office/officeart/2005/8/layout/lProcess2" loCatId="list" qsTypeId="urn:microsoft.com/office/officeart/2005/8/quickstyle/simple1" qsCatId="simple" csTypeId="urn:microsoft.com/office/officeart/2005/8/colors/accent6_2" csCatId="accent6" phldr="1"/>
      <dgm:spPr/>
      <dgm:t>
        <a:bodyPr/>
        <a:lstStyle/>
        <a:p>
          <a:endParaRPr lang="en-US"/>
        </a:p>
      </dgm:t>
    </dgm:pt>
    <dgm:pt modelId="{953B1FBD-3973-4A81-87C0-4A1C55432EB7}">
      <dgm:prSet phldrT="[Text]"/>
      <dgm:spPr/>
      <dgm:t>
        <a:bodyPr/>
        <a:lstStyle/>
        <a:p>
          <a:r>
            <a:rPr lang="en-US" dirty="0" smtClean="0">
              <a:solidFill>
                <a:schemeClr val="bg1"/>
              </a:solidFill>
            </a:rPr>
            <a:t>71.5%                                        (Prior year 28.4%)</a:t>
          </a:r>
          <a:endParaRPr lang="en-US" dirty="0">
            <a:solidFill>
              <a:schemeClr val="bg1"/>
            </a:solidFill>
          </a:endParaRPr>
        </a:p>
      </dgm:t>
    </dgm:pt>
    <dgm:pt modelId="{78B86EF1-A1BF-433B-972D-A2F4B6452B8A}" type="parTrans" cxnId="{70580B43-19CF-4379-A723-4E9797EA88BA}">
      <dgm:prSet/>
      <dgm:spPr/>
      <dgm:t>
        <a:bodyPr/>
        <a:lstStyle/>
        <a:p>
          <a:endParaRPr lang="en-US"/>
        </a:p>
      </dgm:t>
    </dgm:pt>
    <dgm:pt modelId="{5A3E1726-9353-4292-96FE-806FD3912E85}" type="sibTrans" cxnId="{70580B43-19CF-4379-A723-4E9797EA88BA}">
      <dgm:prSet/>
      <dgm:spPr/>
      <dgm:t>
        <a:bodyPr/>
        <a:lstStyle/>
        <a:p>
          <a:endParaRPr lang="en-US"/>
        </a:p>
      </dgm:t>
    </dgm:pt>
    <dgm:pt modelId="{9023B84B-4272-4887-996A-DF1E0F5BEA8A}">
      <dgm:prSet/>
      <dgm:spPr/>
      <dgm:t>
        <a:bodyPr/>
        <a:lstStyle/>
        <a:p>
          <a:r>
            <a:rPr lang="en-US" dirty="0" smtClean="0">
              <a:solidFill>
                <a:schemeClr val="bg1"/>
              </a:solidFill>
            </a:rPr>
            <a:t>Cash Ratio</a:t>
          </a:r>
          <a:endParaRPr lang="en-US" dirty="0">
            <a:solidFill>
              <a:schemeClr val="bg1"/>
            </a:solidFill>
          </a:endParaRPr>
        </a:p>
      </dgm:t>
    </dgm:pt>
    <dgm:pt modelId="{72D88D9A-C23F-43CB-A83D-053E7CB84A64}" type="parTrans" cxnId="{4ED78C08-8326-4FFB-8F98-DFCB7026F0CC}">
      <dgm:prSet/>
      <dgm:spPr/>
      <dgm:t>
        <a:bodyPr/>
        <a:lstStyle/>
        <a:p>
          <a:endParaRPr lang="en-US"/>
        </a:p>
      </dgm:t>
    </dgm:pt>
    <dgm:pt modelId="{83616F92-7F54-46EE-AB51-9078105DC525}" type="sibTrans" cxnId="{4ED78C08-8326-4FFB-8F98-DFCB7026F0CC}">
      <dgm:prSet/>
      <dgm:spPr/>
      <dgm:t>
        <a:bodyPr/>
        <a:lstStyle/>
        <a:p>
          <a:endParaRPr lang="en-US"/>
        </a:p>
      </dgm:t>
    </dgm:pt>
    <dgm:pt modelId="{25B2EF74-E88F-49E5-AA5B-D26A4E3FFD93}">
      <dgm:prSet/>
      <dgm:spPr/>
      <dgm:t>
        <a:bodyPr/>
        <a:lstStyle/>
        <a:p>
          <a:r>
            <a:rPr lang="en-US" dirty="0" smtClean="0">
              <a:solidFill>
                <a:schemeClr val="bg1"/>
              </a:solidFill>
            </a:rPr>
            <a:t>100.0%                                       (Prior year 49.8%)</a:t>
          </a:r>
        </a:p>
      </dgm:t>
    </dgm:pt>
    <dgm:pt modelId="{07EF38C6-F521-4BBE-B24B-2D803582CC24}" type="parTrans" cxnId="{0609CD59-85AE-4EB9-A56E-2D7F063481D6}">
      <dgm:prSet/>
      <dgm:spPr/>
      <dgm:t>
        <a:bodyPr/>
        <a:lstStyle/>
        <a:p>
          <a:endParaRPr lang="en-US"/>
        </a:p>
      </dgm:t>
    </dgm:pt>
    <dgm:pt modelId="{EE00DAB1-5FCD-4BC4-99B2-CAF9317424A8}" type="sibTrans" cxnId="{0609CD59-85AE-4EB9-A56E-2D7F063481D6}">
      <dgm:prSet/>
      <dgm:spPr/>
      <dgm:t>
        <a:bodyPr/>
        <a:lstStyle/>
        <a:p>
          <a:endParaRPr lang="en-US"/>
        </a:p>
      </dgm:t>
    </dgm:pt>
    <dgm:pt modelId="{7E843713-4837-4278-8670-1A3AAE903CAD}">
      <dgm:prSet/>
      <dgm:spPr/>
      <dgm:t>
        <a:bodyPr/>
        <a:lstStyle/>
        <a:p>
          <a:r>
            <a:rPr lang="en-US" dirty="0" smtClean="0">
              <a:solidFill>
                <a:schemeClr val="bg1"/>
              </a:solidFill>
            </a:rPr>
            <a:t>0 Points                                    (Prior year 3 points)</a:t>
          </a:r>
        </a:p>
      </dgm:t>
    </dgm:pt>
    <dgm:pt modelId="{507F7716-96B8-48E3-9BBF-877A86BBDDCD}" type="parTrans" cxnId="{F6255600-326E-40B4-9E21-78BB2CB65DF9}">
      <dgm:prSet/>
      <dgm:spPr/>
      <dgm:t>
        <a:bodyPr/>
        <a:lstStyle/>
        <a:p>
          <a:endParaRPr lang="en-US"/>
        </a:p>
      </dgm:t>
    </dgm:pt>
    <dgm:pt modelId="{994CD54E-1CF6-4C23-8237-7DCAD3F715CB}" type="sibTrans" cxnId="{F6255600-326E-40B4-9E21-78BB2CB65DF9}">
      <dgm:prSet/>
      <dgm:spPr/>
      <dgm:t>
        <a:bodyPr/>
        <a:lstStyle/>
        <a:p>
          <a:endParaRPr lang="en-US"/>
        </a:p>
      </dgm:t>
    </dgm:pt>
    <dgm:pt modelId="{D2060A82-B7CB-411C-844B-CA5CB3E1462D}">
      <dgm:prSet/>
      <dgm:spPr/>
      <dgm:t>
        <a:bodyPr/>
        <a:lstStyle/>
        <a:p>
          <a:r>
            <a:rPr lang="en-US" dirty="0" smtClean="0">
              <a:solidFill>
                <a:schemeClr val="bg1"/>
              </a:solidFill>
            </a:rPr>
            <a:t>3.3 Points        </a:t>
          </a:r>
        </a:p>
        <a:p>
          <a:r>
            <a:rPr lang="en-US" dirty="0" smtClean="0">
              <a:solidFill>
                <a:schemeClr val="bg1"/>
              </a:solidFill>
            </a:rPr>
            <a:t> (Prior year 10 points)</a:t>
          </a:r>
          <a:endParaRPr lang="en-US" dirty="0">
            <a:solidFill>
              <a:schemeClr val="bg1"/>
            </a:solidFill>
          </a:endParaRPr>
        </a:p>
      </dgm:t>
    </dgm:pt>
    <dgm:pt modelId="{0E09D908-2EA0-4AEE-8DAF-6DA7B2407DF9}" type="parTrans" cxnId="{B82E01DD-54D2-40FD-8BD8-3EAF723DA687}">
      <dgm:prSet/>
      <dgm:spPr/>
      <dgm:t>
        <a:bodyPr/>
        <a:lstStyle/>
        <a:p>
          <a:endParaRPr lang="en-US"/>
        </a:p>
      </dgm:t>
    </dgm:pt>
    <dgm:pt modelId="{88ECEC9A-3225-41C9-94BD-35F2E89D8669}" type="sibTrans" cxnId="{B82E01DD-54D2-40FD-8BD8-3EAF723DA687}">
      <dgm:prSet/>
      <dgm:spPr/>
      <dgm:t>
        <a:bodyPr/>
        <a:lstStyle/>
        <a:p>
          <a:endParaRPr lang="en-US"/>
        </a:p>
      </dgm:t>
    </dgm:pt>
    <dgm:pt modelId="{15181981-6B16-45E8-A671-52A8541C8EC3}">
      <dgm:prSet phldrT="[Text]"/>
      <dgm:spPr/>
      <dgm:t>
        <a:bodyPr/>
        <a:lstStyle/>
        <a:p>
          <a:r>
            <a:rPr lang="en-US" dirty="0" smtClean="0">
              <a:solidFill>
                <a:schemeClr val="bg1"/>
              </a:solidFill>
            </a:rPr>
            <a:t>(Cash + Investments)/(Expenditures/12 months)</a:t>
          </a:r>
          <a:endParaRPr lang="en-US" dirty="0">
            <a:solidFill>
              <a:schemeClr val="bg1"/>
            </a:solidFill>
          </a:endParaRPr>
        </a:p>
      </dgm:t>
    </dgm:pt>
    <dgm:pt modelId="{582645AE-4BE2-405D-9A3F-77C9B2CB6AE7}" type="parTrans" cxnId="{DA78B7F7-B794-41FC-8619-77D5CCEA9757}">
      <dgm:prSet/>
      <dgm:spPr/>
      <dgm:t>
        <a:bodyPr/>
        <a:lstStyle/>
        <a:p>
          <a:endParaRPr lang="en-US"/>
        </a:p>
      </dgm:t>
    </dgm:pt>
    <dgm:pt modelId="{33D8F72E-E429-4A20-AA28-C76F9717F630}" type="sibTrans" cxnId="{DA78B7F7-B794-41FC-8619-77D5CCEA9757}">
      <dgm:prSet/>
      <dgm:spPr/>
      <dgm:t>
        <a:bodyPr/>
        <a:lstStyle/>
        <a:p>
          <a:endParaRPr lang="en-US"/>
        </a:p>
      </dgm:t>
    </dgm:pt>
    <dgm:pt modelId="{93AA5DC8-8064-4B27-9798-6F37E48E7EBD}" type="pres">
      <dgm:prSet presAssocID="{4FDCDAE3-22CC-41CE-B8CC-8204DC885652}" presName="theList" presStyleCnt="0">
        <dgm:presLayoutVars>
          <dgm:dir/>
          <dgm:animLvl val="lvl"/>
          <dgm:resizeHandles val="exact"/>
        </dgm:presLayoutVars>
      </dgm:prSet>
      <dgm:spPr/>
      <dgm:t>
        <a:bodyPr/>
        <a:lstStyle/>
        <a:p>
          <a:endParaRPr lang="en-US"/>
        </a:p>
      </dgm:t>
    </dgm:pt>
    <dgm:pt modelId="{717785B6-705A-469B-911A-3F546AAB644D}" type="pres">
      <dgm:prSet presAssocID="{9023B84B-4272-4887-996A-DF1E0F5BEA8A}" presName="compNode" presStyleCnt="0"/>
      <dgm:spPr/>
      <dgm:t>
        <a:bodyPr/>
        <a:lstStyle/>
        <a:p>
          <a:endParaRPr lang="en-US"/>
        </a:p>
      </dgm:t>
    </dgm:pt>
    <dgm:pt modelId="{29F7E736-017D-4F0D-9255-1F6EEB134D7E}" type="pres">
      <dgm:prSet presAssocID="{9023B84B-4272-4887-996A-DF1E0F5BEA8A}" presName="aNode" presStyleLbl="bgShp" presStyleIdx="0" presStyleCnt="2"/>
      <dgm:spPr/>
      <dgm:t>
        <a:bodyPr/>
        <a:lstStyle/>
        <a:p>
          <a:endParaRPr lang="en-US"/>
        </a:p>
      </dgm:t>
    </dgm:pt>
    <dgm:pt modelId="{777E371D-7821-40D2-8AFD-B8818D27C092}" type="pres">
      <dgm:prSet presAssocID="{9023B84B-4272-4887-996A-DF1E0F5BEA8A}" presName="textNode" presStyleLbl="bgShp" presStyleIdx="0" presStyleCnt="2"/>
      <dgm:spPr/>
      <dgm:t>
        <a:bodyPr/>
        <a:lstStyle/>
        <a:p>
          <a:endParaRPr lang="en-US"/>
        </a:p>
      </dgm:t>
    </dgm:pt>
    <dgm:pt modelId="{08079AC5-E87A-46E7-85A4-606B3D1E662E}" type="pres">
      <dgm:prSet presAssocID="{9023B84B-4272-4887-996A-DF1E0F5BEA8A}" presName="compChildNode" presStyleCnt="0"/>
      <dgm:spPr/>
      <dgm:t>
        <a:bodyPr/>
        <a:lstStyle/>
        <a:p>
          <a:endParaRPr lang="en-US"/>
        </a:p>
      </dgm:t>
    </dgm:pt>
    <dgm:pt modelId="{D5DD235A-936F-4A86-8CFF-5D099DF4DE73}" type="pres">
      <dgm:prSet presAssocID="{9023B84B-4272-4887-996A-DF1E0F5BEA8A}" presName="theInnerList" presStyleCnt="0"/>
      <dgm:spPr/>
      <dgm:t>
        <a:bodyPr/>
        <a:lstStyle/>
        <a:p>
          <a:endParaRPr lang="en-US"/>
        </a:p>
      </dgm:t>
    </dgm:pt>
    <dgm:pt modelId="{99540D7E-0DF6-4511-94CE-F5EFCC8E4D0D}" type="pres">
      <dgm:prSet presAssocID="{25B2EF74-E88F-49E5-AA5B-D26A4E3FFD93}" presName="childNode" presStyleLbl="node1" presStyleIdx="0" presStyleCnt="4">
        <dgm:presLayoutVars>
          <dgm:bulletEnabled val="1"/>
        </dgm:presLayoutVars>
      </dgm:prSet>
      <dgm:spPr/>
      <dgm:t>
        <a:bodyPr/>
        <a:lstStyle/>
        <a:p>
          <a:endParaRPr lang="en-US"/>
        </a:p>
      </dgm:t>
    </dgm:pt>
    <dgm:pt modelId="{0C8DFA4C-8AD9-48A0-8C70-3E26E1CCF3A7}" type="pres">
      <dgm:prSet presAssocID="{25B2EF74-E88F-49E5-AA5B-D26A4E3FFD93}" presName="aSpace2" presStyleCnt="0"/>
      <dgm:spPr/>
      <dgm:t>
        <a:bodyPr/>
        <a:lstStyle/>
        <a:p>
          <a:endParaRPr lang="en-US"/>
        </a:p>
      </dgm:t>
    </dgm:pt>
    <dgm:pt modelId="{CCA7F1F8-AC9D-43EC-9F14-1732B97D07AB}" type="pres">
      <dgm:prSet presAssocID="{7E843713-4837-4278-8670-1A3AAE903CAD}" presName="childNode" presStyleLbl="node1" presStyleIdx="1" presStyleCnt="4">
        <dgm:presLayoutVars>
          <dgm:bulletEnabled val="1"/>
        </dgm:presLayoutVars>
      </dgm:prSet>
      <dgm:spPr/>
      <dgm:t>
        <a:bodyPr/>
        <a:lstStyle/>
        <a:p>
          <a:endParaRPr lang="en-US"/>
        </a:p>
      </dgm:t>
    </dgm:pt>
    <dgm:pt modelId="{105DE652-24C2-45FA-8E6C-9D788505D801}" type="pres">
      <dgm:prSet presAssocID="{9023B84B-4272-4887-996A-DF1E0F5BEA8A}" presName="aSpace" presStyleCnt="0"/>
      <dgm:spPr/>
      <dgm:t>
        <a:bodyPr/>
        <a:lstStyle/>
        <a:p>
          <a:endParaRPr lang="en-US"/>
        </a:p>
      </dgm:t>
    </dgm:pt>
    <dgm:pt modelId="{E9A0C78D-F517-49A8-81FB-41C315772CCA}" type="pres">
      <dgm:prSet presAssocID="{15181981-6B16-45E8-A671-52A8541C8EC3}" presName="compNode" presStyleCnt="0"/>
      <dgm:spPr/>
      <dgm:t>
        <a:bodyPr/>
        <a:lstStyle/>
        <a:p>
          <a:endParaRPr lang="en-US"/>
        </a:p>
      </dgm:t>
    </dgm:pt>
    <dgm:pt modelId="{5FF6B693-F533-4034-BF76-EB8AE4C0C784}" type="pres">
      <dgm:prSet presAssocID="{15181981-6B16-45E8-A671-52A8541C8EC3}" presName="aNode" presStyleLbl="bgShp" presStyleIdx="1" presStyleCnt="2"/>
      <dgm:spPr/>
      <dgm:t>
        <a:bodyPr/>
        <a:lstStyle/>
        <a:p>
          <a:endParaRPr lang="en-US"/>
        </a:p>
      </dgm:t>
    </dgm:pt>
    <dgm:pt modelId="{025CC5FC-EB26-4CAC-AFC5-F5595E6C9DD5}" type="pres">
      <dgm:prSet presAssocID="{15181981-6B16-45E8-A671-52A8541C8EC3}" presName="textNode" presStyleLbl="bgShp" presStyleIdx="1" presStyleCnt="2"/>
      <dgm:spPr/>
      <dgm:t>
        <a:bodyPr/>
        <a:lstStyle/>
        <a:p>
          <a:endParaRPr lang="en-US"/>
        </a:p>
      </dgm:t>
    </dgm:pt>
    <dgm:pt modelId="{67D60310-2AAA-48E3-891E-E1012F99A307}" type="pres">
      <dgm:prSet presAssocID="{15181981-6B16-45E8-A671-52A8541C8EC3}" presName="compChildNode" presStyleCnt="0"/>
      <dgm:spPr/>
      <dgm:t>
        <a:bodyPr/>
        <a:lstStyle/>
        <a:p>
          <a:endParaRPr lang="en-US"/>
        </a:p>
      </dgm:t>
    </dgm:pt>
    <dgm:pt modelId="{AE36C3B6-90EA-409C-9D2C-EB9FD14C050D}" type="pres">
      <dgm:prSet presAssocID="{15181981-6B16-45E8-A671-52A8541C8EC3}" presName="theInnerList" presStyleCnt="0"/>
      <dgm:spPr/>
      <dgm:t>
        <a:bodyPr/>
        <a:lstStyle/>
        <a:p>
          <a:endParaRPr lang="en-US"/>
        </a:p>
      </dgm:t>
    </dgm:pt>
    <dgm:pt modelId="{E8CEFBF3-3640-4BE7-9C9B-70D08DBCB43D}" type="pres">
      <dgm:prSet presAssocID="{953B1FBD-3973-4A81-87C0-4A1C55432EB7}" presName="childNode" presStyleLbl="node1" presStyleIdx="2" presStyleCnt="4">
        <dgm:presLayoutVars>
          <dgm:bulletEnabled val="1"/>
        </dgm:presLayoutVars>
      </dgm:prSet>
      <dgm:spPr/>
      <dgm:t>
        <a:bodyPr/>
        <a:lstStyle/>
        <a:p>
          <a:endParaRPr lang="en-US"/>
        </a:p>
      </dgm:t>
    </dgm:pt>
    <dgm:pt modelId="{A243EFEE-C2B0-4CBF-B29D-C47FB2D557D7}" type="pres">
      <dgm:prSet presAssocID="{953B1FBD-3973-4A81-87C0-4A1C55432EB7}" presName="aSpace2" presStyleCnt="0"/>
      <dgm:spPr/>
      <dgm:t>
        <a:bodyPr/>
        <a:lstStyle/>
        <a:p>
          <a:endParaRPr lang="en-US"/>
        </a:p>
      </dgm:t>
    </dgm:pt>
    <dgm:pt modelId="{0B47A9BF-28CD-4F3C-AC82-C66691D01A09}" type="pres">
      <dgm:prSet presAssocID="{D2060A82-B7CB-411C-844B-CA5CB3E1462D}" presName="childNode" presStyleLbl="node1" presStyleIdx="3" presStyleCnt="4">
        <dgm:presLayoutVars>
          <dgm:bulletEnabled val="1"/>
        </dgm:presLayoutVars>
      </dgm:prSet>
      <dgm:spPr/>
      <dgm:t>
        <a:bodyPr/>
        <a:lstStyle/>
        <a:p>
          <a:endParaRPr lang="en-US"/>
        </a:p>
      </dgm:t>
    </dgm:pt>
  </dgm:ptLst>
  <dgm:cxnLst>
    <dgm:cxn modelId="{EA06035E-A266-4E03-A6FA-994CF481AE09}" type="presOf" srcId="{9023B84B-4272-4887-996A-DF1E0F5BEA8A}" destId="{777E371D-7821-40D2-8AFD-B8818D27C092}" srcOrd="1" destOrd="0" presId="urn:microsoft.com/office/officeart/2005/8/layout/lProcess2"/>
    <dgm:cxn modelId="{31615A67-2289-4C41-A340-5E0BC6ADCE29}" type="presOf" srcId="{25B2EF74-E88F-49E5-AA5B-D26A4E3FFD93}" destId="{99540D7E-0DF6-4511-94CE-F5EFCC8E4D0D}" srcOrd="0" destOrd="0" presId="urn:microsoft.com/office/officeart/2005/8/layout/lProcess2"/>
    <dgm:cxn modelId="{B82E01DD-54D2-40FD-8BD8-3EAF723DA687}" srcId="{15181981-6B16-45E8-A671-52A8541C8EC3}" destId="{D2060A82-B7CB-411C-844B-CA5CB3E1462D}" srcOrd="1" destOrd="0" parTransId="{0E09D908-2EA0-4AEE-8DAF-6DA7B2407DF9}" sibTransId="{88ECEC9A-3225-41C9-94BD-35F2E89D8669}"/>
    <dgm:cxn modelId="{4ED78C08-8326-4FFB-8F98-DFCB7026F0CC}" srcId="{4FDCDAE3-22CC-41CE-B8CC-8204DC885652}" destId="{9023B84B-4272-4887-996A-DF1E0F5BEA8A}" srcOrd="0" destOrd="0" parTransId="{72D88D9A-C23F-43CB-A83D-053E7CB84A64}" sibTransId="{83616F92-7F54-46EE-AB51-9078105DC525}"/>
    <dgm:cxn modelId="{48C8E720-DEA7-4EA8-BCD1-221CECC7FFD3}" type="presOf" srcId="{15181981-6B16-45E8-A671-52A8541C8EC3}" destId="{025CC5FC-EB26-4CAC-AFC5-F5595E6C9DD5}" srcOrd="1" destOrd="0" presId="urn:microsoft.com/office/officeart/2005/8/layout/lProcess2"/>
    <dgm:cxn modelId="{0609CD59-85AE-4EB9-A56E-2D7F063481D6}" srcId="{9023B84B-4272-4887-996A-DF1E0F5BEA8A}" destId="{25B2EF74-E88F-49E5-AA5B-D26A4E3FFD93}" srcOrd="0" destOrd="0" parTransId="{07EF38C6-F521-4BBE-B24B-2D803582CC24}" sibTransId="{EE00DAB1-5FCD-4BC4-99B2-CAF9317424A8}"/>
    <dgm:cxn modelId="{6C3D7DC3-965A-43AB-87A8-86A097D19FE1}" type="presOf" srcId="{9023B84B-4272-4887-996A-DF1E0F5BEA8A}" destId="{29F7E736-017D-4F0D-9255-1F6EEB134D7E}" srcOrd="0" destOrd="0" presId="urn:microsoft.com/office/officeart/2005/8/layout/lProcess2"/>
    <dgm:cxn modelId="{48C91E69-DFBA-40A9-B594-674A7368DBD9}" type="presOf" srcId="{4FDCDAE3-22CC-41CE-B8CC-8204DC885652}" destId="{93AA5DC8-8064-4B27-9798-6F37E48E7EBD}" srcOrd="0" destOrd="0" presId="urn:microsoft.com/office/officeart/2005/8/layout/lProcess2"/>
    <dgm:cxn modelId="{70580B43-19CF-4379-A723-4E9797EA88BA}" srcId="{15181981-6B16-45E8-A671-52A8541C8EC3}" destId="{953B1FBD-3973-4A81-87C0-4A1C55432EB7}" srcOrd="0" destOrd="0" parTransId="{78B86EF1-A1BF-433B-972D-A2F4B6452B8A}" sibTransId="{5A3E1726-9353-4292-96FE-806FD3912E85}"/>
    <dgm:cxn modelId="{586CB6B4-A8D0-4B4C-9276-762E79A05E99}" type="presOf" srcId="{15181981-6B16-45E8-A671-52A8541C8EC3}" destId="{5FF6B693-F533-4034-BF76-EB8AE4C0C784}" srcOrd="0" destOrd="0" presId="urn:microsoft.com/office/officeart/2005/8/layout/lProcess2"/>
    <dgm:cxn modelId="{56F92253-4C58-4A96-B723-73F9C022C928}" type="presOf" srcId="{D2060A82-B7CB-411C-844B-CA5CB3E1462D}" destId="{0B47A9BF-28CD-4F3C-AC82-C66691D01A09}" srcOrd="0" destOrd="0" presId="urn:microsoft.com/office/officeart/2005/8/layout/lProcess2"/>
    <dgm:cxn modelId="{2A684250-DD60-4104-AEC8-25FB4286F221}" type="presOf" srcId="{7E843713-4837-4278-8670-1A3AAE903CAD}" destId="{CCA7F1F8-AC9D-43EC-9F14-1732B97D07AB}" srcOrd="0" destOrd="0" presId="urn:microsoft.com/office/officeart/2005/8/layout/lProcess2"/>
    <dgm:cxn modelId="{F6255600-326E-40B4-9E21-78BB2CB65DF9}" srcId="{9023B84B-4272-4887-996A-DF1E0F5BEA8A}" destId="{7E843713-4837-4278-8670-1A3AAE903CAD}" srcOrd="1" destOrd="0" parTransId="{507F7716-96B8-48E3-9BBF-877A86BBDDCD}" sibTransId="{994CD54E-1CF6-4C23-8237-7DCAD3F715CB}"/>
    <dgm:cxn modelId="{DA78B7F7-B794-41FC-8619-77D5CCEA9757}" srcId="{4FDCDAE3-22CC-41CE-B8CC-8204DC885652}" destId="{15181981-6B16-45E8-A671-52A8541C8EC3}" srcOrd="1" destOrd="0" parTransId="{582645AE-4BE2-405D-9A3F-77C9B2CB6AE7}" sibTransId="{33D8F72E-E429-4A20-AA28-C76F9717F630}"/>
    <dgm:cxn modelId="{EA7A8C6E-D889-493B-B57D-1A6E93FC51B7}" type="presOf" srcId="{953B1FBD-3973-4A81-87C0-4A1C55432EB7}" destId="{E8CEFBF3-3640-4BE7-9C9B-70D08DBCB43D}" srcOrd="0" destOrd="0" presId="urn:microsoft.com/office/officeart/2005/8/layout/lProcess2"/>
    <dgm:cxn modelId="{D6E1FEAE-45A7-4820-8C24-098EE4CDC8D3}" type="presParOf" srcId="{93AA5DC8-8064-4B27-9798-6F37E48E7EBD}" destId="{717785B6-705A-469B-911A-3F546AAB644D}" srcOrd="0" destOrd="0" presId="urn:microsoft.com/office/officeart/2005/8/layout/lProcess2"/>
    <dgm:cxn modelId="{727EA2FD-16CB-496C-8F72-D55D42D2D6D1}" type="presParOf" srcId="{717785B6-705A-469B-911A-3F546AAB644D}" destId="{29F7E736-017D-4F0D-9255-1F6EEB134D7E}" srcOrd="0" destOrd="0" presId="urn:microsoft.com/office/officeart/2005/8/layout/lProcess2"/>
    <dgm:cxn modelId="{36BA6B2D-E4C8-4485-A0E3-714239A385EC}" type="presParOf" srcId="{717785B6-705A-469B-911A-3F546AAB644D}" destId="{777E371D-7821-40D2-8AFD-B8818D27C092}" srcOrd="1" destOrd="0" presId="urn:microsoft.com/office/officeart/2005/8/layout/lProcess2"/>
    <dgm:cxn modelId="{F204BE9D-B768-4B8D-BEBA-E28930223687}" type="presParOf" srcId="{717785B6-705A-469B-911A-3F546AAB644D}" destId="{08079AC5-E87A-46E7-85A4-606B3D1E662E}" srcOrd="2" destOrd="0" presId="urn:microsoft.com/office/officeart/2005/8/layout/lProcess2"/>
    <dgm:cxn modelId="{AA068535-CAC5-4AEA-95C8-5352DC3828D1}" type="presParOf" srcId="{08079AC5-E87A-46E7-85A4-606B3D1E662E}" destId="{D5DD235A-936F-4A86-8CFF-5D099DF4DE73}" srcOrd="0" destOrd="0" presId="urn:microsoft.com/office/officeart/2005/8/layout/lProcess2"/>
    <dgm:cxn modelId="{6EE1C2EE-059D-41DD-B15B-EFCB9BE7B6E2}" type="presParOf" srcId="{D5DD235A-936F-4A86-8CFF-5D099DF4DE73}" destId="{99540D7E-0DF6-4511-94CE-F5EFCC8E4D0D}" srcOrd="0" destOrd="0" presId="urn:microsoft.com/office/officeart/2005/8/layout/lProcess2"/>
    <dgm:cxn modelId="{F830A926-EA5F-4ECA-AEC2-B23E7E159E12}" type="presParOf" srcId="{D5DD235A-936F-4A86-8CFF-5D099DF4DE73}" destId="{0C8DFA4C-8AD9-48A0-8C70-3E26E1CCF3A7}" srcOrd="1" destOrd="0" presId="urn:microsoft.com/office/officeart/2005/8/layout/lProcess2"/>
    <dgm:cxn modelId="{DCE4C4DE-743E-4702-ABE6-27E107945A4B}" type="presParOf" srcId="{D5DD235A-936F-4A86-8CFF-5D099DF4DE73}" destId="{CCA7F1F8-AC9D-43EC-9F14-1732B97D07AB}" srcOrd="2" destOrd="0" presId="urn:microsoft.com/office/officeart/2005/8/layout/lProcess2"/>
    <dgm:cxn modelId="{722D8894-7F0C-4CF8-AB1C-E38A715AEB22}" type="presParOf" srcId="{93AA5DC8-8064-4B27-9798-6F37E48E7EBD}" destId="{105DE652-24C2-45FA-8E6C-9D788505D801}" srcOrd="1" destOrd="0" presId="urn:microsoft.com/office/officeart/2005/8/layout/lProcess2"/>
    <dgm:cxn modelId="{B5ABD8D4-123F-4FF2-9C7F-94FB4E1F39AC}" type="presParOf" srcId="{93AA5DC8-8064-4B27-9798-6F37E48E7EBD}" destId="{E9A0C78D-F517-49A8-81FB-41C315772CCA}" srcOrd="2" destOrd="0" presId="urn:microsoft.com/office/officeart/2005/8/layout/lProcess2"/>
    <dgm:cxn modelId="{D6C036F0-7DDF-49C2-AE1C-A0BBA002B7BA}" type="presParOf" srcId="{E9A0C78D-F517-49A8-81FB-41C315772CCA}" destId="{5FF6B693-F533-4034-BF76-EB8AE4C0C784}" srcOrd="0" destOrd="0" presId="urn:microsoft.com/office/officeart/2005/8/layout/lProcess2"/>
    <dgm:cxn modelId="{BBA53F60-9E89-412D-84CA-7CA5FBCB165E}" type="presParOf" srcId="{E9A0C78D-F517-49A8-81FB-41C315772CCA}" destId="{025CC5FC-EB26-4CAC-AFC5-F5595E6C9DD5}" srcOrd="1" destOrd="0" presId="urn:microsoft.com/office/officeart/2005/8/layout/lProcess2"/>
    <dgm:cxn modelId="{A82B5F85-CC7B-4B6B-AF9C-A751C5A0E282}" type="presParOf" srcId="{E9A0C78D-F517-49A8-81FB-41C315772CCA}" destId="{67D60310-2AAA-48E3-891E-E1012F99A307}" srcOrd="2" destOrd="0" presId="urn:microsoft.com/office/officeart/2005/8/layout/lProcess2"/>
    <dgm:cxn modelId="{773717A6-D198-4089-8253-FDB54A69F94E}" type="presParOf" srcId="{67D60310-2AAA-48E3-891E-E1012F99A307}" destId="{AE36C3B6-90EA-409C-9D2C-EB9FD14C050D}" srcOrd="0" destOrd="0" presId="urn:microsoft.com/office/officeart/2005/8/layout/lProcess2"/>
    <dgm:cxn modelId="{510E814B-BEEC-4FF1-822C-33FA3A8982EE}" type="presParOf" srcId="{AE36C3B6-90EA-409C-9D2C-EB9FD14C050D}" destId="{E8CEFBF3-3640-4BE7-9C9B-70D08DBCB43D}" srcOrd="0" destOrd="0" presId="urn:microsoft.com/office/officeart/2005/8/layout/lProcess2"/>
    <dgm:cxn modelId="{B5221F80-1C25-42CD-A6E9-74955D1D78AC}" type="presParOf" srcId="{AE36C3B6-90EA-409C-9D2C-EB9FD14C050D}" destId="{A243EFEE-C2B0-4CBF-B29D-C47FB2D557D7}" srcOrd="1" destOrd="0" presId="urn:microsoft.com/office/officeart/2005/8/layout/lProcess2"/>
    <dgm:cxn modelId="{E14102F2-31BC-4415-B7FF-D699CF787C55}" type="presParOf" srcId="{AE36C3B6-90EA-409C-9D2C-EB9FD14C050D}" destId="{0B47A9BF-28CD-4F3C-AC82-C66691D01A09}"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FDCDAE3-22CC-41CE-B8CC-8204DC885652}" type="doc">
      <dgm:prSet loTypeId="urn:microsoft.com/office/officeart/2005/8/layout/lProcess2" loCatId="list" qsTypeId="urn:microsoft.com/office/officeart/2005/8/quickstyle/simple1" qsCatId="simple" csTypeId="urn:microsoft.com/office/officeart/2005/8/colors/accent6_2" csCatId="accent6" phldr="1"/>
      <dgm:spPr/>
      <dgm:t>
        <a:bodyPr/>
        <a:lstStyle/>
        <a:p>
          <a:endParaRPr lang="en-US"/>
        </a:p>
      </dgm:t>
    </dgm:pt>
    <dgm:pt modelId="{9023B84B-4272-4887-996A-DF1E0F5BEA8A}">
      <dgm:prSet/>
      <dgm:spPr/>
      <dgm:t>
        <a:bodyPr/>
        <a:lstStyle/>
        <a:p>
          <a:r>
            <a:rPr lang="en-US" dirty="0" smtClean="0">
              <a:solidFill>
                <a:schemeClr val="bg1"/>
              </a:solidFill>
            </a:rPr>
            <a:t>Short term debt issuance</a:t>
          </a:r>
          <a:endParaRPr lang="en-US" dirty="0">
            <a:solidFill>
              <a:schemeClr val="bg1"/>
            </a:solidFill>
          </a:endParaRPr>
        </a:p>
      </dgm:t>
    </dgm:pt>
    <dgm:pt modelId="{72D88D9A-C23F-43CB-A83D-053E7CB84A64}" type="parTrans" cxnId="{4ED78C08-8326-4FFB-8F98-DFCB7026F0CC}">
      <dgm:prSet/>
      <dgm:spPr/>
      <dgm:t>
        <a:bodyPr/>
        <a:lstStyle/>
        <a:p>
          <a:endParaRPr lang="en-US"/>
        </a:p>
      </dgm:t>
    </dgm:pt>
    <dgm:pt modelId="{83616F92-7F54-46EE-AB51-9078105DC525}" type="sibTrans" cxnId="{4ED78C08-8326-4FFB-8F98-DFCB7026F0CC}">
      <dgm:prSet/>
      <dgm:spPr/>
      <dgm:t>
        <a:bodyPr/>
        <a:lstStyle/>
        <a:p>
          <a:endParaRPr lang="en-US"/>
        </a:p>
      </dgm:t>
    </dgm:pt>
    <dgm:pt modelId="{25B2EF74-E88F-49E5-AA5B-D26A4E3FFD93}">
      <dgm:prSet/>
      <dgm:spPr/>
      <dgm:t>
        <a:bodyPr/>
        <a:lstStyle/>
        <a:p>
          <a:r>
            <a:rPr lang="en-US" dirty="0" smtClean="0">
              <a:solidFill>
                <a:schemeClr val="bg1"/>
              </a:solidFill>
            </a:rPr>
            <a:t>0.0%                                            </a:t>
          </a:r>
        </a:p>
        <a:p>
          <a:r>
            <a:rPr lang="en-US" dirty="0" smtClean="0">
              <a:solidFill>
                <a:schemeClr val="bg1"/>
              </a:solidFill>
            </a:rPr>
            <a:t> (Prior year 100.00%)</a:t>
          </a:r>
        </a:p>
      </dgm:t>
    </dgm:pt>
    <dgm:pt modelId="{07EF38C6-F521-4BBE-B24B-2D803582CC24}" type="parTrans" cxnId="{0609CD59-85AE-4EB9-A56E-2D7F063481D6}">
      <dgm:prSet/>
      <dgm:spPr/>
      <dgm:t>
        <a:bodyPr/>
        <a:lstStyle/>
        <a:p>
          <a:endParaRPr lang="en-US"/>
        </a:p>
      </dgm:t>
    </dgm:pt>
    <dgm:pt modelId="{EE00DAB1-5FCD-4BC4-99B2-CAF9317424A8}" type="sibTrans" cxnId="{0609CD59-85AE-4EB9-A56E-2D7F063481D6}">
      <dgm:prSet/>
      <dgm:spPr/>
      <dgm:t>
        <a:bodyPr/>
        <a:lstStyle/>
        <a:p>
          <a:endParaRPr lang="en-US"/>
        </a:p>
      </dgm:t>
    </dgm:pt>
    <dgm:pt modelId="{7E843713-4837-4278-8670-1A3AAE903CAD}">
      <dgm:prSet/>
      <dgm:spPr/>
      <dgm:t>
        <a:bodyPr/>
        <a:lstStyle/>
        <a:p>
          <a:r>
            <a:rPr lang="en-US" dirty="0" smtClean="0">
              <a:solidFill>
                <a:schemeClr val="bg1"/>
              </a:solidFill>
            </a:rPr>
            <a:t>0 Points                                   </a:t>
          </a:r>
        </a:p>
        <a:p>
          <a:r>
            <a:rPr lang="en-US" dirty="0" smtClean="0">
              <a:solidFill>
                <a:schemeClr val="bg1"/>
              </a:solidFill>
            </a:rPr>
            <a:t> (Prior year 10 points)</a:t>
          </a:r>
        </a:p>
      </dgm:t>
    </dgm:pt>
    <dgm:pt modelId="{507F7716-96B8-48E3-9BBF-877A86BBDDCD}" type="parTrans" cxnId="{F6255600-326E-40B4-9E21-78BB2CB65DF9}">
      <dgm:prSet/>
      <dgm:spPr/>
      <dgm:t>
        <a:bodyPr/>
        <a:lstStyle/>
        <a:p>
          <a:endParaRPr lang="en-US"/>
        </a:p>
      </dgm:t>
    </dgm:pt>
    <dgm:pt modelId="{994CD54E-1CF6-4C23-8237-7DCAD3F715CB}" type="sibTrans" cxnId="{F6255600-326E-40B4-9E21-78BB2CB65DF9}">
      <dgm:prSet/>
      <dgm:spPr/>
      <dgm:t>
        <a:bodyPr/>
        <a:lstStyle/>
        <a:p>
          <a:endParaRPr lang="en-US"/>
        </a:p>
      </dgm:t>
    </dgm:pt>
    <dgm:pt modelId="{93AA5DC8-8064-4B27-9798-6F37E48E7EBD}" type="pres">
      <dgm:prSet presAssocID="{4FDCDAE3-22CC-41CE-B8CC-8204DC885652}" presName="theList" presStyleCnt="0">
        <dgm:presLayoutVars>
          <dgm:dir/>
          <dgm:animLvl val="lvl"/>
          <dgm:resizeHandles val="exact"/>
        </dgm:presLayoutVars>
      </dgm:prSet>
      <dgm:spPr/>
      <dgm:t>
        <a:bodyPr/>
        <a:lstStyle/>
        <a:p>
          <a:endParaRPr lang="en-US"/>
        </a:p>
      </dgm:t>
    </dgm:pt>
    <dgm:pt modelId="{717785B6-705A-469B-911A-3F546AAB644D}" type="pres">
      <dgm:prSet presAssocID="{9023B84B-4272-4887-996A-DF1E0F5BEA8A}" presName="compNode" presStyleCnt="0"/>
      <dgm:spPr/>
      <dgm:t>
        <a:bodyPr/>
        <a:lstStyle/>
        <a:p>
          <a:endParaRPr lang="en-US"/>
        </a:p>
      </dgm:t>
    </dgm:pt>
    <dgm:pt modelId="{29F7E736-017D-4F0D-9255-1F6EEB134D7E}" type="pres">
      <dgm:prSet presAssocID="{9023B84B-4272-4887-996A-DF1E0F5BEA8A}" presName="aNode" presStyleLbl="bgShp" presStyleIdx="0" presStyleCnt="1" custLinFactNeighborX="1287" custLinFactNeighborY="-356"/>
      <dgm:spPr/>
      <dgm:t>
        <a:bodyPr/>
        <a:lstStyle/>
        <a:p>
          <a:endParaRPr lang="en-US"/>
        </a:p>
      </dgm:t>
    </dgm:pt>
    <dgm:pt modelId="{777E371D-7821-40D2-8AFD-B8818D27C092}" type="pres">
      <dgm:prSet presAssocID="{9023B84B-4272-4887-996A-DF1E0F5BEA8A}" presName="textNode" presStyleLbl="bgShp" presStyleIdx="0" presStyleCnt="1"/>
      <dgm:spPr/>
      <dgm:t>
        <a:bodyPr/>
        <a:lstStyle/>
        <a:p>
          <a:endParaRPr lang="en-US"/>
        </a:p>
      </dgm:t>
    </dgm:pt>
    <dgm:pt modelId="{08079AC5-E87A-46E7-85A4-606B3D1E662E}" type="pres">
      <dgm:prSet presAssocID="{9023B84B-4272-4887-996A-DF1E0F5BEA8A}" presName="compChildNode" presStyleCnt="0"/>
      <dgm:spPr/>
      <dgm:t>
        <a:bodyPr/>
        <a:lstStyle/>
        <a:p>
          <a:endParaRPr lang="en-US"/>
        </a:p>
      </dgm:t>
    </dgm:pt>
    <dgm:pt modelId="{D5DD235A-936F-4A86-8CFF-5D099DF4DE73}" type="pres">
      <dgm:prSet presAssocID="{9023B84B-4272-4887-996A-DF1E0F5BEA8A}" presName="theInnerList" presStyleCnt="0"/>
      <dgm:spPr/>
      <dgm:t>
        <a:bodyPr/>
        <a:lstStyle/>
        <a:p>
          <a:endParaRPr lang="en-US"/>
        </a:p>
      </dgm:t>
    </dgm:pt>
    <dgm:pt modelId="{99540D7E-0DF6-4511-94CE-F5EFCC8E4D0D}" type="pres">
      <dgm:prSet presAssocID="{25B2EF74-E88F-49E5-AA5B-D26A4E3FFD93}" presName="childNode" presStyleLbl="node1" presStyleIdx="0" presStyleCnt="2">
        <dgm:presLayoutVars>
          <dgm:bulletEnabled val="1"/>
        </dgm:presLayoutVars>
      </dgm:prSet>
      <dgm:spPr/>
      <dgm:t>
        <a:bodyPr/>
        <a:lstStyle/>
        <a:p>
          <a:endParaRPr lang="en-US"/>
        </a:p>
      </dgm:t>
    </dgm:pt>
    <dgm:pt modelId="{0C8DFA4C-8AD9-48A0-8C70-3E26E1CCF3A7}" type="pres">
      <dgm:prSet presAssocID="{25B2EF74-E88F-49E5-AA5B-D26A4E3FFD93}" presName="aSpace2" presStyleCnt="0"/>
      <dgm:spPr/>
      <dgm:t>
        <a:bodyPr/>
        <a:lstStyle/>
        <a:p>
          <a:endParaRPr lang="en-US"/>
        </a:p>
      </dgm:t>
    </dgm:pt>
    <dgm:pt modelId="{CCA7F1F8-AC9D-43EC-9F14-1732B97D07AB}" type="pres">
      <dgm:prSet presAssocID="{7E843713-4837-4278-8670-1A3AAE903CAD}" presName="childNode" presStyleLbl="node1" presStyleIdx="1" presStyleCnt="2">
        <dgm:presLayoutVars>
          <dgm:bulletEnabled val="1"/>
        </dgm:presLayoutVars>
      </dgm:prSet>
      <dgm:spPr/>
      <dgm:t>
        <a:bodyPr/>
        <a:lstStyle/>
        <a:p>
          <a:endParaRPr lang="en-US"/>
        </a:p>
      </dgm:t>
    </dgm:pt>
  </dgm:ptLst>
  <dgm:cxnLst>
    <dgm:cxn modelId="{D34B6D14-0DD5-43A7-A28A-7D7D80E7C70F}" type="presOf" srcId="{4FDCDAE3-22CC-41CE-B8CC-8204DC885652}" destId="{93AA5DC8-8064-4B27-9798-6F37E48E7EBD}" srcOrd="0" destOrd="0" presId="urn:microsoft.com/office/officeart/2005/8/layout/lProcess2"/>
    <dgm:cxn modelId="{9B1260F4-5718-4C49-A4A7-2834571B0E49}" type="presOf" srcId="{7E843713-4837-4278-8670-1A3AAE903CAD}" destId="{CCA7F1F8-AC9D-43EC-9F14-1732B97D07AB}" srcOrd="0" destOrd="0" presId="urn:microsoft.com/office/officeart/2005/8/layout/lProcess2"/>
    <dgm:cxn modelId="{4ED78C08-8326-4FFB-8F98-DFCB7026F0CC}" srcId="{4FDCDAE3-22CC-41CE-B8CC-8204DC885652}" destId="{9023B84B-4272-4887-996A-DF1E0F5BEA8A}" srcOrd="0" destOrd="0" parTransId="{72D88D9A-C23F-43CB-A83D-053E7CB84A64}" sibTransId="{83616F92-7F54-46EE-AB51-9078105DC525}"/>
    <dgm:cxn modelId="{F0AA69DA-97A7-4758-B567-60F2907FE737}" type="presOf" srcId="{9023B84B-4272-4887-996A-DF1E0F5BEA8A}" destId="{29F7E736-017D-4F0D-9255-1F6EEB134D7E}" srcOrd="0" destOrd="0" presId="urn:microsoft.com/office/officeart/2005/8/layout/lProcess2"/>
    <dgm:cxn modelId="{0609CD59-85AE-4EB9-A56E-2D7F063481D6}" srcId="{9023B84B-4272-4887-996A-DF1E0F5BEA8A}" destId="{25B2EF74-E88F-49E5-AA5B-D26A4E3FFD93}" srcOrd="0" destOrd="0" parTransId="{07EF38C6-F521-4BBE-B24B-2D803582CC24}" sibTransId="{EE00DAB1-5FCD-4BC4-99B2-CAF9317424A8}"/>
    <dgm:cxn modelId="{2C261D83-72C3-4518-A251-E21B3DEDEEAD}" type="presOf" srcId="{25B2EF74-E88F-49E5-AA5B-D26A4E3FFD93}" destId="{99540D7E-0DF6-4511-94CE-F5EFCC8E4D0D}" srcOrd="0" destOrd="0" presId="urn:microsoft.com/office/officeart/2005/8/layout/lProcess2"/>
    <dgm:cxn modelId="{F6255600-326E-40B4-9E21-78BB2CB65DF9}" srcId="{9023B84B-4272-4887-996A-DF1E0F5BEA8A}" destId="{7E843713-4837-4278-8670-1A3AAE903CAD}" srcOrd="1" destOrd="0" parTransId="{507F7716-96B8-48E3-9BBF-877A86BBDDCD}" sibTransId="{994CD54E-1CF6-4C23-8237-7DCAD3F715CB}"/>
    <dgm:cxn modelId="{86D1BDA9-33CC-451F-B99C-6191E048E583}" type="presOf" srcId="{9023B84B-4272-4887-996A-DF1E0F5BEA8A}" destId="{777E371D-7821-40D2-8AFD-B8818D27C092}" srcOrd="1" destOrd="0" presId="urn:microsoft.com/office/officeart/2005/8/layout/lProcess2"/>
    <dgm:cxn modelId="{78DCC343-6205-4627-A425-864B806586CA}" type="presParOf" srcId="{93AA5DC8-8064-4B27-9798-6F37E48E7EBD}" destId="{717785B6-705A-469B-911A-3F546AAB644D}" srcOrd="0" destOrd="0" presId="urn:microsoft.com/office/officeart/2005/8/layout/lProcess2"/>
    <dgm:cxn modelId="{81674DD5-F0B1-4B18-929A-B8013028EDA1}" type="presParOf" srcId="{717785B6-705A-469B-911A-3F546AAB644D}" destId="{29F7E736-017D-4F0D-9255-1F6EEB134D7E}" srcOrd="0" destOrd="0" presId="urn:microsoft.com/office/officeart/2005/8/layout/lProcess2"/>
    <dgm:cxn modelId="{CC99FEBB-1460-4B37-9E77-083860577912}" type="presParOf" srcId="{717785B6-705A-469B-911A-3F546AAB644D}" destId="{777E371D-7821-40D2-8AFD-B8818D27C092}" srcOrd="1" destOrd="0" presId="urn:microsoft.com/office/officeart/2005/8/layout/lProcess2"/>
    <dgm:cxn modelId="{002C51FA-4990-41CD-B2F5-CA2A25A65BA0}" type="presParOf" srcId="{717785B6-705A-469B-911A-3F546AAB644D}" destId="{08079AC5-E87A-46E7-85A4-606B3D1E662E}" srcOrd="2" destOrd="0" presId="urn:microsoft.com/office/officeart/2005/8/layout/lProcess2"/>
    <dgm:cxn modelId="{61282B5C-51D0-414F-B835-EB497572AE9F}" type="presParOf" srcId="{08079AC5-E87A-46E7-85A4-606B3D1E662E}" destId="{D5DD235A-936F-4A86-8CFF-5D099DF4DE73}" srcOrd="0" destOrd="0" presId="urn:microsoft.com/office/officeart/2005/8/layout/lProcess2"/>
    <dgm:cxn modelId="{F3F985C3-1BD0-4566-ACA9-88D5D30C56E4}" type="presParOf" srcId="{D5DD235A-936F-4A86-8CFF-5D099DF4DE73}" destId="{99540D7E-0DF6-4511-94CE-F5EFCC8E4D0D}" srcOrd="0" destOrd="0" presId="urn:microsoft.com/office/officeart/2005/8/layout/lProcess2"/>
    <dgm:cxn modelId="{50E03A3D-026F-4FC4-95EA-B5A97363E03D}" type="presParOf" srcId="{D5DD235A-936F-4A86-8CFF-5D099DF4DE73}" destId="{0C8DFA4C-8AD9-48A0-8C70-3E26E1CCF3A7}" srcOrd="1" destOrd="0" presId="urn:microsoft.com/office/officeart/2005/8/layout/lProcess2"/>
    <dgm:cxn modelId="{27469FC6-4458-4939-83A3-FB933E6B1FE4}" type="presParOf" srcId="{D5DD235A-936F-4A86-8CFF-5D099DF4DE73}" destId="{CCA7F1F8-AC9D-43EC-9F14-1732B97D07AB}"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3A8400-FC33-4CC1-80AA-2302D1E252ED}">
      <dsp:nvSpPr>
        <dsp:cNvPr id="0" name=""/>
        <dsp:cNvSpPr/>
      </dsp:nvSpPr>
      <dsp:spPr>
        <a:xfrm>
          <a:off x="571380" y="0"/>
          <a:ext cx="6475650" cy="3813175"/>
        </a:xfrm>
        <a:prstGeom prst="rightArrow">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B0FBAA-94DF-441E-990F-D98D0976CDC0}">
      <dsp:nvSpPr>
        <dsp:cNvPr id="0" name=""/>
        <dsp:cNvSpPr/>
      </dsp:nvSpPr>
      <dsp:spPr>
        <a:xfrm>
          <a:off x="3812" y="1143952"/>
          <a:ext cx="1833924" cy="152527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bg1"/>
              </a:solidFill>
            </a:rPr>
            <a:t>Borrowed $2M – July 2017</a:t>
          </a:r>
          <a:endParaRPr lang="en-US" sz="2100" kern="1200" dirty="0">
            <a:solidFill>
              <a:schemeClr val="bg1"/>
            </a:solidFill>
          </a:endParaRPr>
        </a:p>
      </dsp:txBody>
      <dsp:txXfrm>
        <a:off x="78270" y="1218410"/>
        <a:ext cx="1685008" cy="1376354"/>
      </dsp:txXfrm>
    </dsp:sp>
    <dsp:sp modelId="{0BABB53A-4505-4507-9C08-FD7A3943C2A6}">
      <dsp:nvSpPr>
        <dsp:cNvPr id="0" name=""/>
        <dsp:cNvSpPr/>
      </dsp:nvSpPr>
      <dsp:spPr>
        <a:xfrm>
          <a:off x="1929433" y="1143952"/>
          <a:ext cx="1833924" cy="152527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bg1"/>
              </a:solidFill>
            </a:rPr>
            <a:t>Borrowed $1M – July 2018</a:t>
          </a:r>
          <a:endParaRPr lang="en-US" sz="2100" kern="1200" dirty="0">
            <a:solidFill>
              <a:schemeClr val="bg1"/>
            </a:solidFill>
          </a:endParaRPr>
        </a:p>
      </dsp:txBody>
      <dsp:txXfrm>
        <a:off x="2003891" y="1218410"/>
        <a:ext cx="1685008" cy="1376354"/>
      </dsp:txXfrm>
    </dsp:sp>
    <dsp:sp modelId="{F9FB44B3-C7C9-49DE-8B6E-0CCD2DEC90A3}">
      <dsp:nvSpPr>
        <dsp:cNvPr id="0" name=""/>
        <dsp:cNvSpPr/>
      </dsp:nvSpPr>
      <dsp:spPr>
        <a:xfrm>
          <a:off x="3855054" y="1143952"/>
          <a:ext cx="1833924" cy="152527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bg1"/>
              </a:solidFill>
            </a:rPr>
            <a:t>RAN is due in March 2019</a:t>
          </a:r>
          <a:endParaRPr lang="en-US" sz="2100" kern="1200" dirty="0">
            <a:solidFill>
              <a:schemeClr val="bg1"/>
            </a:solidFill>
          </a:endParaRPr>
        </a:p>
      </dsp:txBody>
      <dsp:txXfrm>
        <a:off x="3929512" y="1218410"/>
        <a:ext cx="1685008" cy="1376354"/>
      </dsp:txXfrm>
    </dsp:sp>
    <dsp:sp modelId="{DF9C85D9-88A5-4EF3-9434-4137E156A4B3}">
      <dsp:nvSpPr>
        <dsp:cNvPr id="0" name=""/>
        <dsp:cNvSpPr/>
      </dsp:nvSpPr>
      <dsp:spPr>
        <a:xfrm>
          <a:off x="5780674" y="1143952"/>
          <a:ext cx="1833924" cy="152527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solidFill>
                <a:schemeClr val="bg1"/>
              </a:solidFill>
            </a:rPr>
            <a:t>No additional borrowing will be needed</a:t>
          </a:r>
          <a:endParaRPr lang="en-US" sz="2100" kern="1200" dirty="0">
            <a:solidFill>
              <a:schemeClr val="bg1"/>
            </a:solidFill>
          </a:endParaRPr>
        </a:p>
      </dsp:txBody>
      <dsp:txXfrm>
        <a:off x="5855132" y="1218410"/>
        <a:ext cx="1685008" cy="13763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8062D6-8AAF-4442-9275-CF4D71379F96}">
      <dsp:nvSpPr>
        <dsp:cNvPr id="0" name=""/>
        <dsp:cNvSpPr/>
      </dsp:nvSpPr>
      <dsp:spPr>
        <a:xfrm>
          <a:off x="0" y="0"/>
          <a:ext cx="4572000" cy="1010880"/>
        </a:xfrm>
        <a:prstGeom prst="roundRect">
          <a:avLst/>
        </a:prstGeom>
        <a:solidFill>
          <a:schemeClr val="accent6"/>
        </a:solidFill>
        <a:ln w="762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002060"/>
              </a:solidFill>
              <a:latin typeface="+mn-lt"/>
              <a:ea typeface="+mn-ea"/>
              <a:cs typeface="+mn-cs"/>
            </a:rPr>
            <a:t>Harpursville Classification:        No Designation</a:t>
          </a:r>
          <a:endParaRPr lang="en-US" sz="2400" b="1" kern="1200" dirty="0">
            <a:solidFill>
              <a:srgbClr val="002060"/>
            </a:solidFill>
            <a:latin typeface="+mn-lt"/>
            <a:ea typeface="+mn-ea"/>
            <a:cs typeface="+mn-cs"/>
          </a:endParaRPr>
        </a:p>
      </dsp:txBody>
      <dsp:txXfrm>
        <a:off x="49347" y="49347"/>
        <a:ext cx="4473306" cy="9121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A30AF6-C478-43BC-B803-A544711BE9B0}">
      <dsp:nvSpPr>
        <dsp:cNvPr id="0" name=""/>
        <dsp:cNvSpPr/>
      </dsp:nvSpPr>
      <dsp:spPr>
        <a:xfrm>
          <a:off x="876099" y="811"/>
          <a:ext cx="1959619" cy="117577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solidFill>
                <a:schemeClr val="bg1"/>
              </a:solidFill>
            </a:rPr>
            <a:t>Office of State Comptroller</a:t>
          </a:r>
          <a:endParaRPr lang="en-US" sz="2300" kern="1200" dirty="0">
            <a:solidFill>
              <a:schemeClr val="bg1"/>
            </a:solidFill>
          </a:endParaRPr>
        </a:p>
      </dsp:txBody>
      <dsp:txXfrm>
        <a:off x="876099" y="811"/>
        <a:ext cx="1959619" cy="1175771"/>
      </dsp:txXfrm>
    </dsp:sp>
    <dsp:sp modelId="{3F6C7E6C-90D5-47E7-88F8-2991F8F4E2C8}">
      <dsp:nvSpPr>
        <dsp:cNvPr id="0" name=""/>
        <dsp:cNvSpPr/>
      </dsp:nvSpPr>
      <dsp:spPr>
        <a:xfrm>
          <a:off x="3031680" y="811"/>
          <a:ext cx="1959619" cy="117577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solidFill>
                <a:schemeClr val="bg1"/>
              </a:solidFill>
            </a:rPr>
            <a:t>Budgetary Solvency Perspective</a:t>
          </a:r>
        </a:p>
      </dsp:txBody>
      <dsp:txXfrm>
        <a:off x="3031680" y="811"/>
        <a:ext cx="1959619" cy="1175771"/>
      </dsp:txXfrm>
    </dsp:sp>
    <dsp:sp modelId="{64F037CC-490A-4342-8E34-929F92A16B5D}">
      <dsp:nvSpPr>
        <dsp:cNvPr id="0" name=""/>
        <dsp:cNvSpPr/>
      </dsp:nvSpPr>
      <dsp:spPr>
        <a:xfrm>
          <a:off x="1953890" y="1372544"/>
          <a:ext cx="1959619" cy="117577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solidFill>
                <a:schemeClr val="bg1"/>
              </a:solidFill>
            </a:rPr>
            <a:t>Based on a 100-point scale</a:t>
          </a:r>
        </a:p>
      </dsp:txBody>
      <dsp:txXfrm>
        <a:off x="1953890" y="1372544"/>
        <a:ext cx="1959619" cy="11757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979BDB-5942-40A1-9793-6C63F9713043}">
      <dsp:nvSpPr>
        <dsp:cNvPr id="0" name=""/>
        <dsp:cNvSpPr/>
      </dsp:nvSpPr>
      <dsp:spPr>
        <a:xfrm>
          <a:off x="714" y="1598988"/>
          <a:ext cx="1794867" cy="692818"/>
        </a:xfrm>
        <a:prstGeom prst="chevron">
          <a:avLst>
            <a:gd name="adj" fmla="val 4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778FF7-B108-4B7E-921A-5FD4BC82F242}">
      <dsp:nvSpPr>
        <dsp:cNvPr id="0" name=""/>
        <dsp:cNvSpPr/>
      </dsp:nvSpPr>
      <dsp:spPr>
        <a:xfrm>
          <a:off x="479345" y="1772192"/>
          <a:ext cx="1515665" cy="69281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Financial Indicators</a:t>
          </a:r>
          <a:endParaRPr lang="en-US" sz="1500" kern="1200" dirty="0"/>
        </a:p>
      </dsp:txBody>
      <dsp:txXfrm>
        <a:off x="499637" y="1792484"/>
        <a:ext cx="1475081" cy="652234"/>
      </dsp:txXfrm>
    </dsp:sp>
    <dsp:sp modelId="{9D7CE222-E605-4D87-9557-375F8051A7A3}">
      <dsp:nvSpPr>
        <dsp:cNvPr id="0" name=""/>
        <dsp:cNvSpPr/>
      </dsp:nvSpPr>
      <dsp:spPr>
        <a:xfrm>
          <a:off x="2050851" y="1598988"/>
          <a:ext cx="1794867" cy="692818"/>
        </a:xfrm>
        <a:prstGeom prst="chevron">
          <a:avLst>
            <a:gd name="adj" fmla="val 4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3B9ACF-FBF7-4E27-B75D-027469D4095E}">
      <dsp:nvSpPr>
        <dsp:cNvPr id="0" name=""/>
        <dsp:cNvSpPr/>
      </dsp:nvSpPr>
      <dsp:spPr>
        <a:xfrm>
          <a:off x="2529482" y="1772192"/>
          <a:ext cx="1515665" cy="69281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Fiscal Score</a:t>
          </a:r>
          <a:endParaRPr lang="en-US" sz="1500" kern="1200" dirty="0"/>
        </a:p>
      </dsp:txBody>
      <dsp:txXfrm>
        <a:off x="2549774" y="1792484"/>
        <a:ext cx="1475081" cy="652234"/>
      </dsp:txXfrm>
    </dsp:sp>
    <dsp:sp modelId="{653FE531-6A38-4343-B086-2C8A974368A2}">
      <dsp:nvSpPr>
        <dsp:cNvPr id="0" name=""/>
        <dsp:cNvSpPr/>
      </dsp:nvSpPr>
      <dsp:spPr>
        <a:xfrm>
          <a:off x="4100988" y="1598988"/>
          <a:ext cx="1794867" cy="692818"/>
        </a:xfrm>
        <a:prstGeom prst="chevron">
          <a:avLst>
            <a:gd name="adj" fmla="val 4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8A28B0-95C3-4168-9E7F-E08DDD3A6812}">
      <dsp:nvSpPr>
        <dsp:cNvPr id="0" name=""/>
        <dsp:cNvSpPr/>
      </dsp:nvSpPr>
      <dsp:spPr>
        <a:xfrm>
          <a:off x="4579620" y="1772192"/>
          <a:ext cx="1515665" cy="69281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US" sz="1500" kern="1200" dirty="0" smtClean="0"/>
            <a:t>Designation</a:t>
          </a:r>
          <a:endParaRPr lang="en-US" sz="1500" kern="1200" dirty="0"/>
        </a:p>
      </dsp:txBody>
      <dsp:txXfrm>
        <a:off x="4599912" y="1792484"/>
        <a:ext cx="1475081" cy="6522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6504C7-F046-455B-97D7-268D603DB12C}">
      <dsp:nvSpPr>
        <dsp:cNvPr id="0" name=""/>
        <dsp:cNvSpPr/>
      </dsp:nvSpPr>
      <dsp:spPr>
        <a:xfrm>
          <a:off x="324603" y="2016"/>
          <a:ext cx="1980297" cy="792119"/>
        </a:xfrm>
        <a:prstGeom prst="chevron">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rPr>
            <a:t>Significant fiscal distress </a:t>
          </a:r>
          <a:endParaRPr lang="en-US" sz="1800" kern="1200" dirty="0">
            <a:solidFill>
              <a:schemeClr val="bg1"/>
            </a:solidFill>
          </a:endParaRPr>
        </a:p>
      </dsp:txBody>
      <dsp:txXfrm>
        <a:off x="720663" y="2016"/>
        <a:ext cx="1188178" cy="792119"/>
      </dsp:txXfrm>
    </dsp:sp>
    <dsp:sp modelId="{C10F0D21-761A-4D91-8676-A4D8D74F8895}">
      <dsp:nvSpPr>
        <dsp:cNvPr id="0" name=""/>
        <dsp:cNvSpPr/>
      </dsp:nvSpPr>
      <dsp:spPr>
        <a:xfrm>
          <a:off x="2047462" y="69346"/>
          <a:ext cx="1643647" cy="657458"/>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17780" rIns="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bg1"/>
              </a:solidFill>
            </a:rPr>
            <a:t>65% </a:t>
          </a:r>
          <a:endParaRPr lang="en-US" sz="2800" kern="1200" dirty="0">
            <a:solidFill>
              <a:schemeClr val="bg1"/>
            </a:solidFill>
          </a:endParaRPr>
        </a:p>
      </dsp:txBody>
      <dsp:txXfrm>
        <a:off x="2376191" y="69346"/>
        <a:ext cx="986189" cy="657458"/>
      </dsp:txXfrm>
    </dsp:sp>
    <dsp:sp modelId="{EF9F6369-70F2-4222-93D4-1F649B078D1E}">
      <dsp:nvSpPr>
        <dsp:cNvPr id="0" name=""/>
        <dsp:cNvSpPr/>
      </dsp:nvSpPr>
      <dsp:spPr>
        <a:xfrm>
          <a:off x="3460999" y="69346"/>
          <a:ext cx="1643647" cy="657458"/>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17780" rIns="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bg1"/>
              </a:solidFill>
            </a:rPr>
            <a:t>100%</a:t>
          </a:r>
          <a:endParaRPr lang="en-US" sz="2800" kern="1200" dirty="0">
            <a:solidFill>
              <a:schemeClr val="bg1"/>
            </a:solidFill>
          </a:endParaRPr>
        </a:p>
      </dsp:txBody>
      <dsp:txXfrm>
        <a:off x="3789728" y="69346"/>
        <a:ext cx="986189" cy="657458"/>
      </dsp:txXfrm>
    </dsp:sp>
    <dsp:sp modelId="{397C61E9-588B-4B81-8599-41B7714B354D}">
      <dsp:nvSpPr>
        <dsp:cNvPr id="0" name=""/>
        <dsp:cNvSpPr/>
      </dsp:nvSpPr>
      <dsp:spPr>
        <a:xfrm>
          <a:off x="324603" y="905032"/>
          <a:ext cx="1980297" cy="792119"/>
        </a:xfrm>
        <a:prstGeom prst="chevron">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rPr>
            <a:t>Moderate fiscal distress </a:t>
          </a:r>
          <a:endParaRPr lang="en-US" sz="1800" kern="1200" dirty="0">
            <a:solidFill>
              <a:schemeClr val="bg1"/>
            </a:solidFill>
          </a:endParaRPr>
        </a:p>
      </dsp:txBody>
      <dsp:txXfrm>
        <a:off x="720663" y="905032"/>
        <a:ext cx="1188178" cy="792119"/>
      </dsp:txXfrm>
    </dsp:sp>
    <dsp:sp modelId="{5F026450-CB13-4F25-9B6F-FEDF76C3A1E2}">
      <dsp:nvSpPr>
        <dsp:cNvPr id="0" name=""/>
        <dsp:cNvSpPr/>
      </dsp:nvSpPr>
      <dsp:spPr>
        <a:xfrm>
          <a:off x="2047462" y="972362"/>
          <a:ext cx="1643647" cy="657458"/>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17780" rIns="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bg1"/>
              </a:solidFill>
            </a:rPr>
            <a:t>45% </a:t>
          </a:r>
          <a:endParaRPr lang="en-US" sz="2800" kern="1200" dirty="0">
            <a:solidFill>
              <a:schemeClr val="bg1"/>
            </a:solidFill>
          </a:endParaRPr>
        </a:p>
      </dsp:txBody>
      <dsp:txXfrm>
        <a:off x="2376191" y="972362"/>
        <a:ext cx="986189" cy="657458"/>
      </dsp:txXfrm>
    </dsp:sp>
    <dsp:sp modelId="{54D2E5F4-D7D5-44A5-A015-DCEA21A26A87}">
      <dsp:nvSpPr>
        <dsp:cNvPr id="0" name=""/>
        <dsp:cNvSpPr/>
      </dsp:nvSpPr>
      <dsp:spPr>
        <a:xfrm>
          <a:off x="3460999" y="972362"/>
          <a:ext cx="1643647" cy="657458"/>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17780" rIns="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bg1"/>
              </a:solidFill>
            </a:rPr>
            <a:t>64.9%</a:t>
          </a:r>
          <a:endParaRPr lang="en-US" sz="2800" kern="1200" dirty="0">
            <a:solidFill>
              <a:schemeClr val="bg1"/>
            </a:solidFill>
          </a:endParaRPr>
        </a:p>
      </dsp:txBody>
      <dsp:txXfrm>
        <a:off x="3789728" y="972362"/>
        <a:ext cx="986189" cy="657458"/>
      </dsp:txXfrm>
    </dsp:sp>
    <dsp:sp modelId="{49D0F7C1-FC2A-45C4-BD13-685395E71F26}">
      <dsp:nvSpPr>
        <dsp:cNvPr id="0" name=""/>
        <dsp:cNvSpPr/>
      </dsp:nvSpPr>
      <dsp:spPr>
        <a:xfrm>
          <a:off x="324603" y="1808048"/>
          <a:ext cx="1980297" cy="792119"/>
        </a:xfrm>
        <a:prstGeom prst="chevron">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rPr>
            <a:t>Susceptible fiscal distress</a:t>
          </a:r>
          <a:endParaRPr lang="en-US" sz="1800" kern="1200" dirty="0">
            <a:solidFill>
              <a:schemeClr val="bg1"/>
            </a:solidFill>
          </a:endParaRPr>
        </a:p>
      </dsp:txBody>
      <dsp:txXfrm>
        <a:off x="720663" y="1808048"/>
        <a:ext cx="1188178" cy="792119"/>
      </dsp:txXfrm>
    </dsp:sp>
    <dsp:sp modelId="{74FD3402-DC0F-4152-8B25-2E0988A439F4}">
      <dsp:nvSpPr>
        <dsp:cNvPr id="0" name=""/>
        <dsp:cNvSpPr/>
      </dsp:nvSpPr>
      <dsp:spPr>
        <a:xfrm>
          <a:off x="2047462" y="1875378"/>
          <a:ext cx="1643647" cy="657458"/>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17780" rIns="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bg1"/>
              </a:solidFill>
            </a:rPr>
            <a:t>25% </a:t>
          </a:r>
          <a:endParaRPr lang="en-US" sz="2800" kern="1200" dirty="0">
            <a:solidFill>
              <a:schemeClr val="bg1"/>
            </a:solidFill>
          </a:endParaRPr>
        </a:p>
      </dsp:txBody>
      <dsp:txXfrm>
        <a:off x="2376191" y="1875378"/>
        <a:ext cx="986189" cy="657458"/>
      </dsp:txXfrm>
    </dsp:sp>
    <dsp:sp modelId="{49FC0BDB-1756-462E-8AF7-F89777BB5EF2}">
      <dsp:nvSpPr>
        <dsp:cNvPr id="0" name=""/>
        <dsp:cNvSpPr/>
      </dsp:nvSpPr>
      <dsp:spPr>
        <a:xfrm>
          <a:off x="3460999" y="1875378"/>
          <a:ext cx="1643647" cy="657458"/>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17780" rIns="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bg1"/>
              </a:solidFill>
            </a:rPr>
            <a:t>44.9%</a:t>
          </a:r>
          <a:endParaRPr lang="en-US" sz="2800" kern="1200" dirty="0">
            <a:solidFill>
              <a:schemeClr val="bg1"/>
            </a:solidFill>
          </a:endParaRPr>
        </a:p>
      </dsp:txBody>
      <dsp:txXfrm>
        <a:off x="3789728" y="1875378"/>
        <a:ext cx="986189" cy="657458"/>
      </dsp:txXfrm>
    </dsp:sp>
    <dsp:sp modelId="{B6079DE3-7AE8-4178-A5AA-68A9204C1DFA}">
      <dsp:nvSpPr>
        <dsp:cNvPr id="0" name=""/>
        <dsp:cNvSpPr/>
      </dsp:nvSpPr>
      <dsp:spPr>
        <a:xfrm>
          <a:off x="324603" y="2711064"/>
          <a:ext cx="1980297" cy="792119"/>
        </a:xfrm>
        <a:prstGeom prst="chevron">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rPr>
            <a:t>No designation</a:t>
          </a:r>
          <a:endParaRPr lang="en-US" sz="1800" kern="1200" dirty="0">
            <a:solidFill>
              <a:schemeClr val="bg1"/>
            </a:solidFill>
          </a:endParaRPr>
        </a:p>
      </dsp:txBody>
      <dsp:txXfrm>
        <a:off x="720663" y="2711064"/>
        <a:ext cx="1188178" cy="792119"/>
      </dsp:txXfrm>
    </dsp:sp>
    <dsp:sp modelId="{E744734D-7BCE-4809-A3EC-462E6753D475}">
      <dsp:nvSpPr>
        <dsp:cNvPr id="0" name=""/>
        <dsp:cNvSpPr/>
      </dsp:nvSpPr>
      <dsp:spPr>
        <a:xfrm>
          <a:off x="2047462" y="2778394"/>
          <a:ext cx="1643647" cy="657458"/>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17780" rIns="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bg1"/>
              </a:solidFill>
            </a:rPr>
            <a:t>0%     </a:t>
          </a:r>
          <a:endParaRPr lang="en-US" sz="2800" kern="1200" dirty="0">
            <a:solidFill>
              <a:schemeClr val="bg1"/>
            </a:solidFill>
          </a:endParaRPr>
        </a:p>
      </dsp:txBody>
      <dsp:txXfrm>
        <a:off x="2376191" y="2778394"/>
        <a:ext cx="986189" cy="657458"/>
      </dsp:txXfrm>
    </dsp:sp>
    <dsp:sp modelId="{94650595-2AF7-4072-9124-696835FCFE85}">
      <dsp:nvSpPr>
        <dsp:cNvPr id="0" name=""/>
        <dsp:cNvSpPr/>
      </dsp:nvSpPr>
      <dsp:spPr>
        <a:xfrm>
          <a:off x="3460999" y="2778394"/>
          <a:ext cx="1643647" cy="657458"/>
        </a:xfrm>
        <a:prstGeom prst="chevron">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17780" rIns="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bg1"/>
              </a:solidFill>
            </a:rPr>
            <a:t>24.9%</a:t>
          </a:r>
          <a:endParaRPr lang="en-US" sz="2800" kern="1200" dirty="0">
            <a:solidFill>
              <a:schemeClr val="bg1"/>
            </a:solidFill>
          </a:endParaRPr>
        </a:p>
      </dsp:txBody>
      <dsp:txXfrm>
        <a:off x="3789728" y="2778394"/>
        <a:ext cx="986189" cy="6574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AC2712-2630-41E0-AE22-C581DF61DBF3}">
      <dsp:nvSpPr>
        <dsp:cNvPr id="0" name=""/>
        <dsp:cNvSpPr/>
      </dsp:nvSpPr>
      <dsp:spPr>
        <a:xfrm>
          <a:off x="3180" y="1763848"/>
          <a:ext cx="1912180" cy="649338"/>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rPr>
            <a:t>Fund Balance</a:t>
          </a:r>
          <a:endParaRPr lang="en-US" sz="1800" kern="1200" dirty="0">
            <a:solidFill>
              <a:schemeClr val="bg1"/>
            </a:solidFill>
          </a:endParaRPr>
        </a:p>
      </dsp:txBody>
      <dsp:txXfrm>
        <a:off x="3180" y="1763848"/>
        <a:ext cx="1912180" cy="649338"/>
      </dsp:txXfrm>
    </dsp:sp>
    <dsp:sp modelId="{2362C02A-C0F6-432F-AAF9-BB336C5C270D}">
      <dsp:nvSpPr>
        <dsp:cNvPr id="0" name=""/>
        <dsp:cNvSpPr/>
      </dsp:nvSpPr>
      <dsp:spPr>
        <a:xfrm>
          <a:off x="3180" y="2413186"/>
          <a:ext cx="1912180" cy="1309365"/>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smtClean="0">
              <a:solidFill>
                <a:schemeClr val="bg1"/>
              </a:solidFill>
            </a:rPr>
            <a:t>Unassigned</a:t>
          </a: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Total</a:t>
          </a:r>
          <a:endParaRPr lang="en-US" sz="1800" kern="1200" dirty="0">
            <a:solidFill>
              <a:schemeClr val="bg1"/>
            </a:solidFill>
          </a:endParaRPr>
        </a:p>
      </dsp:txBody>
      <dsp:txXfrm>
        <a:off x="3180" y="2413186"/>
        <a:ext cx="1912180" cy="1309365"/>
      </dsp:txXfrm>
    </dsp:sp>
    <dsp:sp modelId="{D291BBDD-94EB-4009-A55F-62AC7C9001DE}">
      <dsp:nvSpPr>
        <dsp:cNvPr id="0" name=""/>
        <dsp:cNvSpPr/>
      </dsp:nvSpPr>
      <dsp:spPr>
        <a:xfrm>
          <a:off x="2183066" y="1763848"/>
          <a:ext cx="1912180" cy="649338"/>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rPr>
            <a:t>Operating Deficit</a:t>
          </a:r>
          <a:endParaRPr lang="en-US" sz="1800" kern="1200" dirty="0">
            <a:solidFill>
              <a:schemeClr val="bg1"/>
            </a:solidFill>
          </a:endParaRPr>
        </a:p>
      </dsp:txBody>
      <dsp:txXfrm>
        <a:off x="2183066" y="1763848"/>
        <a:ext cx="1912180" cy="649338"/>
      </dsp:txXfrm>
    </dsp:sp>
    <dsp:sp modelId="{967F076D-1701-46CF-8AA6-2DB94A792999}">
      <dsp:nvSpPr>
        <dsp:cNvPr id="0" name=""/>
        <dsp:cNvSpPr/>
      </dsp:nvSpPr>
      <dsp:spPr>
        <a:xfrm>
          <a:off x="2183066" y="2413186"/>
          <a:ext cx="1912180" cy="1309365"/>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solidFill>
                <a:schemeClr val="bg1"/>
              </a:solidFill>
            </a:rPr>
            <a:t>Each of the past three years</a:t>
          </a:r>
          <a:endParaRPr lang="en-US" sz="1800" kern="1200" dirty="0">
            <a:solidFill>
              <a:schemeClr val="bg1"/>
            </a:solidFill>
          </a:endParaRPr>
        </a:p>
      </dsp:txBody>
      <dsp:txXfrm>
        <a:off x="2183066" y="2413186"/>
        <a:ext cx="1912180" cy="1309365"/>
      </dsp:txXfrm>
    </dsp:sp>
    <dsp:sp modelId="{7D14C35D-01CC-4C10-878E-F281DAFC7E4E}">
      <dsp:nvSpPr>
        <dsp:cNvPr id="0" name=""/>
        <dsp:cNvSpPr/>
      </dsp:nvSpPr>
      <dsp:spPr>
        <a:xfrm>
          <a:off x="4362952" y="1763848"/>
          <a:ext cx="1912180" cy="649338"/>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rPr>
            <a:t>Cash</a:t>
          </a:r>
          <a:endParaRPr lang="en-US" sz="1800" kern="1200" dirty="0">
            <a:solidFill>
              <a:schemeClr val="bg1"/>
            </a:solidFill>
          </a:endParaRPr>
        </a:p>
      </dsp:txBody>
      <dsp:txXfrm>
        <a:off x="4362952" y="1763848"/>
        <a:ext cx="1912180" cy="649338"/>
      </dsp:txXfrm>
    </dsp:sp>
    <dsp:sp modelId="{66A06DA1-0CB7-4816-A04B-3674E3540C7E}">
      <dsp:nvSpPr>
        <dsp:cNvPr id="0" name=""/>
        <dsp:cNvSpPr/>
      </dsp:nvSpPr>
      <dsp:spPr>
        <a:xfrm>
          <a:off x="4362952" y="2413186"/>
          <a:ext cx="1912180" cy="1309365"/>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solidFill>
                <a:schemeClr val="bg1"/>
              </a:solidFill>
            </a:rPr>
            <a:t>Cash Ratio</a:t>
          </a:r>
          <a:endParaRPr lang="en-US" sz="1800" kern="1200" dirty="0">
            <a:solidFill>
              <a:schemeClr val="bg1"/>
            </a:solidFill>
          </a:endParaRPr>
        </a:p>
        <a:p>
          <a:pPr marL="171450" lvl="1" indent="-171450" algn="l" defTabSz="800100">
            <a:lnSpc>
              <a:spcPct val="90000"/>
            </a:lnSpc>
            <a:spcBef>
              <a:spcPct val="0"/>
            </a:spcBef>
            <a:spcAft>
              <a:spcPct val="15000"/>
            </a:spcAft>
            <a:buChar char="••"/>
          </a:pPr>
          <a:r>
            <a:rPr lang="en-US" sz="1800" kern="1200" dirty="0" smtClean="0">
              <a:solidFill>
                <a:schemeClr val="bg1"/>
              </a:solidFill>
            </a:rPr>
            <a:t>Cash % of Monthly Expenditures</a:t>
          </a:r>
        </a:p>
      </dsp:txBody>
      <dsp:txXfrm>
        <a:off x="4362952" y="2413186"/>
        <a:ext cx="1912180" cy="1309365"/>
      </dsp:txXfrm>
    </dsp:sp>
    <dsp:sp modelId="{CCC64205-04E9-4F7F-B0AB-2FD92F687C7E}">
      <dsp:nvSpPr>
        <dsp:cNvPr id="0" name=""/>
        <dsp:cNvSpPr/>
      </dsp:nvSpPr>
      <dsp:spPr>
        <a:xfrm>
          <a:off x="6542838" y="1763848"/>
          <a:ext cx="1912180" cy="649338"/>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rPr>
            <a:t>Reliance on Short Term Debt</a:t>
          </a:r>
        </a:p>
      </dsp:txBody>
      <dsp:txXfrm>
        <a:off x="6542838" y="1763848"/>
        <a:ext cx="1912180" cy="649338"/>
      </dsp:txXfrm>
    </dsp:sp>
    <dsp:sp modelId="{5377AF1A-50FF-48DA-BB50-9B067C1656E1}">
      <dsp:nvSpPr>
        <dsp:cNvPr id="0" name=""/>
        <dsp:cNvSpPr/>
      </dsp:nvSpPr>
      <dsp:spPr>
        <a:xfrm>
          <a:off x="6542838" y="2413186"/>
          <a:ext cx="1912180" cy="1309365"/>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solidFill>
                <a:schemeClr val="bg1"/>
              </a:solidFill>
            </a:rPr>
            <a:t>% Change in Short-term Debt Issued</a:t>
          </a:r>
        </a:p>
      </dsp:txBody>
      <dsp:txXfrm>
        <a:off x="6542838" y="2413186"/>
        <a:ext cx="1912180" cy="13093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F7E736-017D-4F0D-9255-1F6EEB134D7E}">
      <dsp:nvSpPr>
        <dsp:cNvPr id="0" name=""/>
        <dsp:cNvSpPr/>
      </dsp:nvSpPr>
      <dsp:spPr>
        <a:xfrm>
          <a:off x="3050" y="0"/>
          <a:ext cx="2934890" cy="2669916"/>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Unassigned Fund Balance/ Expenditures</a:t>
          </a:r>
          <a:endParaRPr lang="en-US" sz="2200" kern="1200" dirty="0"/>
        </a:p>
      </dsp:txBody>
      <dsp:txXfrm>
        <a:off x="3050" y="0"/>
        <a:ext cx="2934890" cy="800975"/>
      </dsp:txXfrm>
    </dsp:sp>
    <dsp:sp modelId="{99540D7E-0DF6-4511-94CE-F5EFCC8E4D0D}">
      <dsp:nvSpPr>
        <dsp:cNvPr id="0" name=""/>
        <dsp:cNvSpPr/>
      </dsp:nvSpPr>
      <dsp:spPr>
        <a:xfrm>
          <a:off x="296540" y="801757"/>
          <a:ext cx="2347912" cy="80501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smtClean="0"/>
            <a:t>4.1%                      (Prior year 3.2%)</a:t>
          </a:r>
          <a:endParaRPr lang="en-US" sz="2000" kern="1200" dirty="0" smtClean="0"/>
        </a:p>
      </dsp:txBody>
      <dsp:txXfrm>
        <a:off x="320118" y="825335"/>
        <a:ext cx="2300756" cy="757860"/>
      </dsp:txXfrm>
    </dsp:sp>
    <dsp:sp modelId="{CCA7F1F8-AC9D-43EC-9F14-1732B97D07AB}">
      <dsp:nvSpPr>
        <dsp:cNvPr id="0" name=""/>
        <dsp:cNvSpPr/>
      </dsp:nvSpPr>
      <dsp:spPr>
        <a:xfrm>
          <a:off x="296540" y="1730622"/>
          <a:ext cx="2347912" cy="80501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smtClean="0"/>
            <a:t>Zero Points          (Prior year 0 points)</a:t>
          </a:r>
          <a:endParaRPr lang="en-US" sz="2000" kern="1200" dirty="0" smtClean="0"/>
        </a:p>
      </dsp:txBody>
      <dsp:txXfrm>
        <a:off x="320118" y="1754200"/>
        <a:ext cx="2300756" cy="757860"/>
      </dsp:txXfrm>
    </dsp:sp>
    <dsp:sp modelId="{1E437FA3-5B98-48CD-8FF7-E7711C1D7EED}">
      <dsp:nvSpPr>
        <dsp:cNvPr id="0" name=""/>
        <dsp:cNvSpPr/>
      </dsp:nvSpPr>
      <dsp:spPr>
        <a:xfrm>
          <a:off x="3161109" y="0"/>
          <a:ext cx="2934890" cy="2669916"/>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Total Fund Balance/Expenditures</a:t>
          </a:r>
          <a:endParaRPr lang="en-US" sz="2200" kern="1200" dirty="0"/>
        </a:p>
      </dsp:txBody>
      <dsp:txXfrm>
        <a:off x="3161109" y="0"/>
        <a:ext cx="2934890" cy="800975"/>
      </dsp:txXfrm>
    </dsp:sp>
    <dsp:sp modelId="{E8CEFBF3-3640-4BE7-9C9B-70D08DBCB43D}">
      <dsp:nvSpPr>
        <dsp:cNvPr id="0" name=""/>
        <dsp:cNvSpPr/>
      </dsp:nvSpPr>
      <dsp:spPr>
        <a:xfrm>
          <a:off x="3451547" y="801757"/>
          <a:ext cx="2347912" cy="80501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smtClean="0"/>
            <a:t>21.7%                    (Prior year 19.2%)</a:t>
          </a:r>
          <a:endParaRPr lang="en-US" sz="2000" kern="1200" dirty="0"/>
        </a:p>
      </dsp:txBody>
      <dsp:txXfrm>
        <a:off x="3475125" y="825335"/>
        <a:ext cx="2300756" cy="757860"/>
      </dsp:txXfrm>
    </dsp:sp>
    <dsp:sp modelId="{0B47A9BF-28CD-4F3C-AC82-C66691D01A09}">
      <dsp:nvSpPr>
        <dsp:cNvPr id="0" name=""/>
        <dsp:cNvSpPr/>
      </dsp:nvSpPr>
      <dsp:spPr>
        <a:xfrm>
          <a:off x="3451547" y="1730622"/>
          <a:ext cx="2347912" cy="80501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smtClean="0"/>
            <a:t>Zero Points         </a:t>
          </a:r>
        </a:p>
        <a:p>
          <a:pPr lvl="0" algn="ctr" defTabSz="889000">
            <a:lnSpc>
              <a:spcPct val="90000"/>
            </a:lnSpc>
            <a:spcBef>
              <a:spcPct val="0"/>
            </a:spcBef>
            <a:spcAft>
              <a:spcPct val="35000"/>
            </a:spcAft>
          </a:pPr>
          <a:r>
            <a:rPr lang="en-US" sz="2000" kern="1200" smtClean="0"/>
            <a:t> (Prior year 0 points)</a:t>
          </a:r>
          <a:endParaRPr lang="en-US" sz="2000" kern="1200" dirty="0"/>
        </a:p>
      </dsp:txBody>
      <dsp:txXfrm>
        <a:off x="3475125" y="1754200"/>
        <a:ext cx="2300756" cy="7578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71148-3347-43AC-B4EB-3A1C42940254}">
      <dsp:nvSpPr>
        <dsp:cNvPr id="0" name=""/>
        <dsp:cNvSpPr/>
      </dsp:nvSpPr>
      <dsp:spPr>
        <a:xfrm>
          <a:off x="744" y="0"/>
          <a:ext cx="1934765" cy="2255966"/>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solidFill>
                <a:schemeClr val="bg1"/>
              </a:solidFill>
            </a:rPr>
            <a:t>2015-16</a:t>
          </a:r>
        </a:p>
      </dsp:txBody>
      <dsp:txXfrm>
        <a:off x="744" y="0"/>
        <a:ext cx="1934765" cy="676789"/>
      </dsp:txXfrm>
    </dsp:sp>
    <dsp:sp modelId="{11F03440-DD8E-456F-8CA4-BB9C03D6BCE8}">
      <dsp:nvSpPr>
        <dsp:cNvPr id="0" name=""/>
        <dsp:cNvSpPr/>
      </dsp:nvSpPr>
      <dsp:spPr>
        <a:xfrm>
          <a:off x="194220" y="677450"/>
          <a:ext cx="1547812" cy="680204"/>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1280" tIns="60960" rIns="81280" bIns="6096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1"/>
              </a:solidFill>
            </a:rPr>
            <a:t>-8%</a:t>
          </a:r>
        </a:p>
      </dsp:txBody>
      <dsp:txXfrm>
        <a:off x="214142" y="697372"/>
        <a:ext cx="1507968" cy="640360"/>
      </dsp:txXfrm>
    </dsp:sp>
    <dsp:sp modelId="{B1154E8E-1309-4D49-944D-B335AC65DB0B}">
      <dsp:nvSpPr>
        <dsp:cNvPr id="0" name=""/>
        <dsp:cNvSpPr/>
      </dsp:nvSpPr>
      <dsp:spPr>
        <a:xfrm>
          <a:off x="194220" y="1462302"/>
          <a:ext cx="1547812" cy="680204"/>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1280" tIns="60960" rIns="81280" bIns="6096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1"/>
              </a:solidFill>
            </a:rPr>
            <a:t>1 Point </a:t>
          </a:r>
        </a:p>
      </dsp:txBody>
      <dsp:txXfrm>
        <a:off x="214142" y="1482224"/>
        <a:ext cx="1507968" cy="640360"/>
      </dsp:txXfrm>
    </dsp:sp>
    <dsp:sp modelId="{156356B4-8E5C-4022-A289-3B8A36503DF8}">
      <dsp:nvSpPr>
        <dsp:cNvPr id="0" name=""/>
        <dsp:cNvSpPr/>
      </dsp:nvSpPr>
      <dsp:spPr>
        <a:xfrm>
          <a:off x="2080617" y="0"/>
          <a:ext cx="1934765" cy="2255966"/>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solidFill>
                <a:schemeClr val="bg1"/>
              </a:solidFill>
            </a:rPr>
            <a:t>2016-17</a:t>
          </a:r>
        </a:p>
      </dsp:txBody>
      <dsp:txXfrm>
        <a:off x="2080617" y="0"/>
        <a:ext cx="1934765" cy="676789"/>
      </dsp:txXfrm>
    </dsp:sp>
    <dsp:sp modelId="{043A76FB-7368-418B-8849-B35F587CC022}">
      <dsp:nvSpPr>
        <dsp:cNvPr id="0" name=""/>
        <dsp:cNvSpPr/>
      </dsp:nvSpPr>
      <dsp:spPr>
        <a:xfrm>
          <a:off x="2274093" y="677450"/>
          <a:ext cx="1547812" cy="680204"/>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1280" tIns="60960" rIns="81280" bIns="6096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1"/>
              </a:solidFill>
            </a:rPr>
            <a:t>-3.1%</a:t>
          </a:r>
        </a:p>
      </dsp:txBody>
      <dsp:txXfrm>
        <a:off x="2294015" y="697372"/>
        <a:ext cx="1507968" cy="640360"/>
      </dsp:txXfrm>
    </dsp:sp>
    <dsp:sp modelId="{5682A035-289B-49C7-B685-7934529AFBC2}">
      <dsp:nvSpPr>
        <dsp:cNvPr id="0" name=""/>
        <dsp:cNvSpPr/>
      </dsp:nvSpPr>
      <dsp:spPr>
        <a:xfrm>
          <a:off x="2274093" y="1462302"/>
          <a:ext cx="1547812" cy="680204"/>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1280" tIns="60960" rIns="81280" bIns="6096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1"/>
              </a:solidFill>
            </a:rPr>
            <a:t>1 Point </a:t>
          </a:r>
        </a:p>
      </dsp:txBody>
      <dsp:txXfrm>
        <a:off x="2294015" y="1482224"/>
        <a:ext cx="1507968" cy="640360"/>
      </dsp:txXfrm>
    </dsp:sp>
    <dsp:sp modelId="{D723C92B-121D-467A-BA2B-FE16290E1325}">
      <dsp:nvSpPr>
        <dsp:cNvPr id="0" name=""/>
        <dsp:cNvSpPr/>
      </dsp:nvSpPr>
      <dsp:spPr>
        <a:xfrm>
          <a:off x="4160490" y="0"/>
          <a:ext cx="1934765" cy="2255966"/>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smtClean="0">
              <a:solidFill>
                <a:schemeClr val="bg1"/>
              </a:solidFill>
            </a:rPr>
            <a:t>2017-18</a:t>
          </a:r>
        </a:p>
      </dsp:txBody>
      <dsp:txXfrm>
        <a:off x="4160490" y="0"/>
        <a:ext cx="1934765" cy="676789"/>
      </dsp:txXfrm>
    </dsp:sp>
    <dsp:sp modelId="{58921AF0-46F7-4324-AE3F-0A56E8175D58}">
      <dsp:nvSpPr>
        <dsp:cNvPr id="0" name=""/>
        <dsp:cNvSpPr/>
      </dsp:nvSpPr>
      <dsp:spPr>
        <a:xfrm>
          <a:off x="4353966" y="677450"/>
          <a:ext cx="1547812" cy="680204"/>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1280" tIns="60960" rIns="81280" bIns="6096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1"/>
              </a:solidFill>
            </a:rPr>
            <a:t>1.7%</a:t>
          </a:r>
        </a:p>
      </dsp:txBody>
      <dsp:txXfrm>
        <a:off x="4373888" y="697372"/>
        <a:ext cx="1507968" cy="640360"/>
      </dsp:txXfrm>
    </dsp:sp>
    <dsp:sp modelId="{6BB9B810-B897-470B-BEC9-899BB25AE808}">
      <dsp:nvSpPr>
        <dsp:cNvPr id="0" name=""/>
        <dsp:cNvSpPr/>
      </dsp:nvSpPr>
      <dsp:spPr>
        <a:xfrm>
          <a:off x="4353966" y="1462302"/>
          <a:ext cx="1547812" cy="680204"/>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1280" tIns="60960" rIns="81280" bIns="6096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1"/>
              </a:solidFill>
            </a:rPr>
            <a:t>0 points</a:t>
          </a:r>
        </a:p>
      </dsp:txBody>
      <dsp:txXfrm>
        <a:off x="4373888" y="1482224"/>
        <a:ext cx="1507968" cy="6403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F7E736-017D-4F0D-9255-1F6EEB134D7E}">
      <dsp:nvSpPr>
        <dsp:cNvPr id="0" name=""/>
        <dsp:cNvSpPr/>
      </dsp:nvSpPr>
      <dsp:spPr>
        <a:xfrm>
          <a:off x="3007" y="0"/>
          <a:ext cx="2892750" cy="2516749"/>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solidFill>
                <a:schemeClr val="bg1"/>
              </a:solidFill>
            </a:rPr>
            <a:t>Cash Ratio</a:t>
          </a:r>
          <a:endParaRPr lang="en-US" sz="1500" kern="1200" dirty="0">
            <a:solidFill>
              <a:schemeClr val="bg1"/>
            </a:solidFill>
          </a:endParaRPr>
        </a:p>
      </dsp:txBody>
      <dsp:txXfrm>
        <a:off x="3007" y="0"/>
        <a:ext cx="2892750" cy="755024"/>
      </dsp:txXfrm>
    </dsp:sp>
    <dsp:sp modelId="{99540D7E-0DF6-4511-94CE-F5EFCC8E4D0D}">
      <dsp:nvSpPr>
        <dsp:cNvPr id="0" name=""/>
        <dsp:cNvSpPr/>
      </dsp:nvSpPr>
      <dsp:spPr>
        <a:xfrm>
          <a:off x="292282" y="755762"/>
          <a:ext cx="2314200" cy="758834"/>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US" sz="1900" kern="1200" dirty="0" smtClean="0">
              <a:solidFill>
                <a:schemeClr val="bg1"/>
              </a:solidFill>
            </a:rPr>
            <a:t>100.0%                                       (Prior year 49.8%)</a:t>
          </a:r>
        </a:p>
      </dsp:txBody>
      <dsp:txXfrm>
        <a:off x="314507" y="777987"/>
        <a:ext cx="2269750" cy="714384"/>
      </dsp:txXfrm>
    </dsp:sp>
    <dsp:sp modelId="{CCA7F1F8-AC9D-43EC-9F14-1732B97D07AB}">
      <dsp:nvSpPr>
        <dsp:cNvPr id="0" name=""/>
        <dsp:cNvSpPr/>
      </dsp:nvSpPr>
      <dsp:spPr>
        <a:xfrm>
          <a:off x="292282" y="1631339"/>
          <a:ext cx="2314200" cy="758834"/>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US" sz="1900" kern="1200" dirty="0" smtClean="0">
              <a:solidFill>
                <a:schemeClr val="bg1"/>
              </a:solidFill>
            </a:rPr>
            <a:t>0 Points                                    (Prior year 3 points)</a:t>
          </a:r>
        </a:p>
      </dsp:txBody>
      <dsp:txXfrm>
        <a:off x="314507" y="1653564"/>
        <a:ext cx="2269750" cy="714384"/>
      </dsp:txXfrm>
    </dsp:sp>
    <dsp:sp modelId="{5FF6B693-F533-4034-BF76-EB8AE4C0C784}">
      <dsp:nvSpPr>
        <dsp:cNvPr id="0" name=""/>
        <dsp:cNvSpPr/>
      </dsp:nvSpPr>
      <dsp:spPr>
        <a:xfrm>
          <a:off x="3112714" y="0"/>
          <a:ext cx="2892750" cy="2516749"/>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solidFill>
                <a:schemeClr val="bg1"/>
              </a:solidFill>
            </a:rPr>
            <a:t>(Cash + Investments)/(Expenditures/12 months)</a:t>
          </a:r>
          <a:endParaRPr lang="en-US" sz="1500" kern="1200" dirty="0">
            <a:solidFill>
              <a:schemeClr val="bg1"/>
            </a:solidFill>
          </a:endParaRPr>
        </a:p>
      </dsp:txBody>
      <dsp:txXfrm>
        <a:off x="3112714" y="0"/>
        <a:ext cx="2892750" cy="755024"/>
      </dsp:txXfrm>
    </dsp:sp>
    <dsp:sp modelId="{E8CEFBF3-3640-4BE7-9C9B-70D08DBCB43D}">
      <dsp:nvSpPr>
        <dsp:cNvPr id="0" name=""/>
        <dsp:cNvSpPr/>
      </dsp:nvSpPr>
      <dsp:spPr>
        <a:xfrm>
          <a:off x="3401989" y="755762"/>
          <a:ext cx="2314200" cy="758834"/>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US" sz="1900" kern="1200" dirty="0" smtClean="0">
              <a:solidFill>
                <a:schemeClr val="bg1"/>
              </a:solidFill>
            </a:rPr>
            <a:t>71.5%                                        (Prior year 28.4%)</a:t>
          </a:r>
          <a:endParaRPr lang="en-US" sz="1900" kern="1200" dirty="0">
            <a:solidFill>
              <a:schemeClr val="bg1"/>
            </a:solidFill>
          </a:endParaRPr>
        </a:p>
      </dsp:txBody>
      <dsp:txXfrm>
        <a:off x="3424214" y="777987"/>
        <a:ext cx="2269750" cy="714384"/>
      </dsp:txXfrm>
    </dsp:sp>
    <dsp:sp modelId="{0B47A9BF-28CD-4F3C-AC82-C66691D01A09}">
      <dsp:nvSpPr>
        <dsp:cNvPr id="0" name=""/>
        <dsp:cNvSpPr/>
      </dsp:nvSpPr>
      <dsp:spPr>
        <a:xfrm>
          <a:off x="3401989" y="1631339"/>
          <a:ext cx="2314200" cy="758834"/>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US" sz="1900" kern="1200" dirty="0" smtClean="0">
              <a:solidFill>
                <a:schemeClr val="bg1"/>
              </a:solidFill>
            </a:rPr>
            <a:t>3.3 Points        </a:t>
          </a:r>
        </a:p>
        <a:p>
          <a:pPr lvl="0" algn="ctr" defTabSz="844550">
            <a:lnSpc>
              <a:spcPct val="90000"/>
            </a:lnSpc>
            <a:spcBef>
              <a:spcPct val="0"/>
            </a:spcBef>
            <a:spcAft>
              <a:spcPct val="35000"/>
            </a:spcAft>
          </a:pPr>
          <a:r>
            <a:rPr lang="en-US" sz="1900" kern="1200" dirty="0" smtClean="0">
              <a:solidFill>
                <a:schemeClr val="bg1"/>
              </a:solidFill>
            </a:rPr>
            <a:t> (Prior year 10 points)</a:t>
          </a:r>
          <a:endParaRPr lang="en-US" sz="1900" kern="1200" dirty="0">
            <a:solidFill>
              <a:schemeClr val="bg1"/>
            </a:solidFill>
          </a:endParaRPr>
        </a:p>
      </dsp:txBody>
      <dsp:txXfrm>
        <a:off x="3424214" y="1653564"/>
        <a:ext cx="2269750" cy="71438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F7E736-017D-4F0D-9255-1F6EEB134D7E}">
      <dsp:nvSpPr>
        <dsp:cNvPr id="0" name=""/>
        <dsp:cNvSpPr/>
      </dsp:nvSpPr>
      <dsp:spPr>
        <a:xfrm>
          <a:off x="0" y="0"/>
          <a:ext cx="5779358" cy="2515940"/>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solidFill>
                <a:schemeClr val="bg1"/>
              </a:solidFill>
            </a:rPr>
            <a:t>Short term debt issuance</a:t>
          </a:r>
          <a:endParaRPr lang="en-US" sz="3400" kern="1200" dirty="0">
            <a:solidFill>
              <a:schemeClr val="bg1"/>
            </a:solidFill>
          </a:endParaRPr>
        </a:p>
      </dsp:txBody>
      <dsp:txXfrm>
        <a:off x="0" y="0"/>
        <a:ext cx="5779358" cy="754782"/>
      </dsp:txXfrm>
    </dsp:sp>
    <dsp:sp modelId="{99540D7E-0DF6-4511-94CE-F5EFCC8E4D0D}">
      <dsp:nvSpPr>
        <dsp:cNvPr id="0" name=""/>
        <dsp:cNvSpPr/>
      </dsp:nvSpPr>
      <dsp:spPr>
        <a:xfrm>
          <a:off x="577935" y="755519"/>
          <a:ext cx="4623486" cy="75859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US" sz="1900" kern="1200" dirty="0" smtClean="0">
              <a:solidFill>
                <a:schemeClr val="bg1"/>
              </a:solidFill>
            </a:rPr>
            <a:t>0.0%                                            </a:t>
          </a:r>
        </a:p>
        <a:p>
          <a:pPr lvl="0" algn="ctr" defTabSz="844550">
            <a:lnSpc>
              <a:spcPct val="90000"/>
            </a:lnSpc>
            <a:spcBef>
              <a:spcPct val="0"/>
            </a:spcBef>
            <a:spcAft>
              <a:spcPct val="35000"/>
            </a:spcAft>
          </a:pPr>
          <a:r>
            <a:rPr lang="en-US" sz="1900" kern="1200" dirty="0" smtClean="0">
              <a:solidFill>
                <a:schemeClr val="bg1"/>
              </a:solidFill>
            </a:rPr>
            <a:t> (Prior year 100.00%)</a:t>
          </a:r>
        </a:p>
      </dsp:txBody>
      <dsp:txXfrm>
        <a:off x="600153" y="777737"/>
        <a:ext cx="4579050" cy="714154"/>
      </dsp:txXfrm>
    </dsp:sp>
    <dsp:sp modelId="{CCA7F1F8-AC9D-43EC-9F14-1732B97D07AB}">
      <dsp:nvSpPr>
        <dsp:cNvPr id="0" name=""/>
        <dsp:cNvSpPr/>
      </dsp:nvSpPr>
      <dsp:spPr>
        <a:xfrm>
          <a:off x="577935" y="1630815"/>
          <a:ext cx="4623486" cy="75859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US" sz="1900" kern="1200" dirty="0" smtClean="0">
              <a:solidFill>
                <a:schemeClr val="bg1"/>
              </a:solidFill>
            </a:rPr>
            <a:t>0 Points                                   </a:t>
          </a:r>
        </a:p>
        <a:p>
          <a:pPr lvl="0" algn="ctr" defTabSz="844550">
            <a:lnSpc>
              <a:spcPct val="90000"/>
            </a:lnSpc>
            <a:spcBef>
              <a:spcPct val="0"/>
            </a:spcBef>
            <a:spcAft>
              <a:spcPct val="35000"/>
            </a:spcAft>
          </a:pPr>
          <a:r>
            <a:rPr lang="en-US" sz="1900" kern="1200" dirty="0" smtClean="0">
              <a:solidFill>
                <a:schemeClr val="bg1"/>
              </a:solidFill>
            </a:rPr>
            <a:t> (Prior year 10 points)</a:t>
          </a:r>
        </a:p>
      </dsp:txBody>
      <dsp:txXfrm>
        <a:off x="600153" y="1653033"/>
        <a:ext cx="4579050" cy="71415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2329" cy="462120"/>
          </a:xfrm>
          <a:prstGeom prst="rect">
            <a:avLst/>
          </a:prstGeom>
        </p:spPr>
        <p:txBody>
          <a:bodyPr vert="horz" lIns="90763" tIns="45382" rIns="90763" bIns="45382" rtlCol="0"/>
          <a:lstStyle>
            <a:lvl1pPr algn="l">
              <a:defRPr sz="1200"/>
            </a:lvl1pPr>
          </a:lstStyle>
          <a:p>
            <a:endParaRPr lang="en-US" dirty="0"/>
          </a:p>
        </p:txBody>
      </p:sp>
      <p:sp>
        <p:nvSpPr>
          <p:cNvPr id="3" name="Date Placeholder 2"/>
          <p:cNvSpPr>
            <a:spLocks noGrp="1"/>
          </p:cNvSpPr>
          <p:nvPr>
            <p:ph type="dt" sz="quarter" idx="1"/>
          </p:nvPr>
        </p:nvSpPr>
        <p:spPr>
          <a:xfrm>
            <a:off x="3936173" y="0"/>
            <a:ext cx="3012329" cy="462120"/>
          </a:xfrm>
          <a:prstGeom prst="rect">
            <a:avLst/>
          </a:prstGeom>
        </p:spPr>
        <p:txBody>
          <a:bodyPr vert="horz" lIns="90763" tIns="45382" rIns="90763" bIns="45382" rtlCol="0"/>
          <a:lstStyle>
            <a:lvl1pPr algn="r">
              <a:defRPr sz="1200"/>
            </a:lvl1pPr>
          </a:lstStyle>
          <a:p>
            <a:fld id="{2E81CAFD-84E5-4B20-8B73-03036283D3F1}" type="datetimeFigureOut">
              <a:rPr lang="en-US" smtClean="0"/>
              <a:pPr/>
              <a:t>12/11/2018</a:t>
            </a:fld>
            <a:endParaRPr lang="en-US" dirty="0"/>
          </a:p>
        </p:txBody>
      </p:sp>
      <p:sp>
        <p:nvSpPr>
          <p:cNvPr id="4" name="Footer Placeholder 3"/>
          <p:cNvSpPr>
            <a:spLocks noGrp="1"/>
          </p:cNvSpPr>
          <p:nvPr>
            <p:ph type="ftr" sz="quarter" idx="2"/>
          </p:nvPr>
        </p:nvSpPr>
        <p:spPr>
          <a:xfrm>
            <a:off x="0" y="8772378"/>
            <a:ext cx="3012329" cy="462120"/>
          </a:xfrm>
          <a:prstGeom prst="rect">
            <a:avLst/>
          </a:prstGeom>
        </p:spPr>
        <p:txBody>
          <a:bodyPr vert="horz" lIns="90763" tIns="45382" rIns="90763" bIns="453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173" y="8772378"/>
            <a:ext cx="3012329" cy="462120"/>
          </a:xfrm>
          <a:prstGeom prst="rect">
            <a:avLst/>
          </a:prstGeom>
        </p:spPr>
        <p:txBody>
          <a:bodyPr vert="horz" lIns="90763" tIns="45382" rIns="90763" bIns="45382" rtlCol="0" anchor="b"/>
          <a:lstStyle>
            <a:lvl1pPr algn="r">
              <a:defRPr sz="1200"/>
            </a:lvl1pPr>
          </a:lstStyle>
          <a:p>
            <a:fld id="{A9FB89F2-DE1F-422B-B035-DEDD99249744}" type="slidenum">
              <a:rPr lang="en-US" smtClean="0"/>
              <a:pPr/>
              <a:t>‹#›</a:t>
            </a:fld>
            <a:endParaRPr lang="en-US" dirty="0"/>
          </a:p>
        </p:txBody>
      </p:sp>
    </p:spTree>
    <p:extLst>
      <p:ext uri="{BB962C8B-B14F-4D97-AF65-F5344CB8AC3E}">
        <p14:creationId xmlns:p14="http://schemas.microsoft.com/office/powerpoint/2010/main" val="4292269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2" tIns="46241" rIns="92482" bIns="46241"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82" tIns="46241" rIns="92482" bIns="46241" rtlCol="0"/>
          <a:lstStyle>
            <a:lvl1pPr algn="r">
              <a:defRPr sz="1200"/>
            </a:lvl1pPr>
          </a:lstStyle>
          <a:p>
            <a:fld id="{EB6F20AB-88BA-4BAF-8F2A-25D847ACAD6D}" type="datetimeFigureOut">
              <a:rPr lang="en-US" smtClean="0"/>
              <a:pPr/>
              <a:t>12/11/2018</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2" tIns="46241" rIns="92482" bIns="46241"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2" tIns="46241" rIns="92482" bIns="4624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1804"/>
          </a:xfrm>
          <a:prstGeom prst="rect">
            <a:avLst/>
          </a:prstGeom>
        </p:spPr>
        <p:txBody>
          <a:bodyPr vert="horz" lIns="92482" tIns="46241" rIns="92482" bIns="4624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9"/>
            <a:ext cx="3011699" cy="461804"/>
          </a:xfrm>
          <a:prstGeom prst="rect">
            <a:avLst/>
          </a:prstGeom>
        </p:spPr>
        <p:txBody>
          <a:bodyPr vert="horz" lIns="92482" tIns="46241" rIns="92482" bIns="46241" rtlCol="0" anchor="b"/>
          <a:lstStyle>
            <a:lvl1pPr algn="r">
              <a:defRPr sz="1200"/>
            </a:lvl1pPr>
          </a:lstStyle>
          <a:p>
            <a:fld id="{11C70210-BADB-47F9-A804-62C38FA90D19}" type="slidenum">
              <a:rPr lang="en-US" smtClean="0"/>
              <a:pPr/>
              <a:t>‹#›</a:t>
            </a:fld>
            <a:endParaRPr lang="en-US" dirty="0"/>
          </a:p>
        </p:txBody>
      </p:sp>
    </p:spTree>
    <p:extLst>
      <p:ext uri="{BB962C8B-B14F-4D97-AF65-F5344CB8AC3E}">
        <p14:creationId xmlns:p14="http://schemas.microsoft.com/office/powerpoint/2010/main" val="2393004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D041E9-2507-4457-8D09-A6086166849B}" type="slidenum">
              <a:rPr lang="en-US" smtClean="0"/>
              <a:t>8</a:t>
            </a:fld>
            <a:endParaRPr lang="en-US" dirty="0"/>
          </a:p>
        </p:txBody>
      </p:sp>
    </p:spTree>
    <p:extLst>
      <p:ext uri="{BB962C8B-B14F-4D97-AF65-F5344CB8AC3E}">
        <p14:creationId xmlns:p14="http://schemas.microsoft.com/office/powerpoint/2010/main" val="3691913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Provides a score to reflect the ability of a school</a:t>
            </a:r>
            <a:r>
              <a:rPr lang="en-US" baseline="0" dirty="0" smtClean="0"/>
              <a:t> district to generate enough revenues to meet expenditures</a:t>
            </a:r>
            <a:endParaRPr lang="en-US" dirty="0"/>
          </a:p>
        </p:txBody>
      </p:sp>
      <p:sp>
        <p:nvSpPr>
          <p:cNvPr id="4" name="Slide Number Placeholder 3"/>
          <p:cNvSpPr>
            <a:spLocks noGrp="1"/>
          </p:cNvSpPr>
          <p:nvPr>
            <p:ph type="sldNum" sz="quarter" idx="10"/>
          </p:nvPr>
        </p:nvSpPr>
        <p:spPr/>
        <p:txBody>
          <a:bodyPr/>
          <a:lstStyle/>
          <a:p>
            <a:fld id="{11C70210-BADB-47F9-A804-62C38FA90D19}" type="slidenum">
              <a:rPr lang="en-US" smtClean="0"/>
              <a:pPr/>
              <a:t>11</a:t>
            </a:fld>
            <a:endParaRPr lang="en-US" dirty="0"/>
          </a:p>
        </p:txBody>
      </p:sp>
    </p:spTree>
    <p:extLst>
      <p:ext uri="{BB962C8B-B14F-4D97-AF65-F5344CB8AC3E}">
        <p14:creationId xmlns:p14="http://schemas.microsoft.com/office/powerpoint/2010/main" val="1974732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C70210-BADB-47F9-A804-62C38FA90D19}" type="slidenum">
              <a:rPr lang="en-US" smtClean="0"/>
              <a:pPr/>
              <a:t>14</a:t>
            </a:fld>
            <a:endParaRPr lang="en-US" dirty="0"/>
          </a:p>
        </p:txBody>
      </p:sp>
    </p:spTree>
    <p:extLst>
      <p:ext uri="{BB962C8B-B14F-4D97-AF65-F5344CB8AC3E}">
        <p14:creationId xmlns:p14="http://schemas.microsoft.com/office/powerpoint/2010/main" val="1278600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55D103A6-7E62-4A2D-BF59-B9308A88354C}" type="datetime1">
              <a:rPr lang="en-US" smtClean="0"/>
              <a:t>12/11/2018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2678921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E3CC3B-3C5D-48B9-BEF8-F6334228D12C}" type="datetime1">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2566383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smtClean="0"/>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805738-4A6B-4429-A617-20E50EF82D94}" type="datetime1">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2143429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A2100B-E367-41DD-B7AA-7A6FB966C57D}" type="datetime1">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111DAB-6426-4523-A227-8704EA05302A}" type="slidenum">
              <a:rPr lang="en-US" smtClean="0"/>
              <a:pPr/>
              <a:t>‹#›</a:t>
            </a:fld>
            <a:endParaRPr lang="en-US" dirty="0"/>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3102191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smtClean="0"/>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1AF426-D756-4CBB-AA5C-1E283DF33D60}" type="datetime1">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3422625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5A4D3CD8-D427-4A7F-8D80-ED96C4A2B0C9}" type="datetime1">
              <a:rPr lang="en-US" smtClean="0"/>
              <a:t>12/11/2018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2020343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583FB9C1-03A3-4AD1-A874-C6AA3A7208DC}" type="datetime1">
              <a:rPr lang="en-US" smtClean="0"/>
              <a:t>12/11/2018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900680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03757F-312B-4F7D-8BEF-3565C862D125}" type="datetime1">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39612556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64792B-931C-4411-A317-AE0160575F3A}" type="datetime1">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2040330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D7F654-A22E-42B6-953C-E8DE46BF9724}" type="datetime1">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2431457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ED3EB2-71E9-45C4-86EE-BDFC0351473A}" type="datetime1">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1657247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27EB4AA-DC1D-4A06-916D-0742497AC7FB}" type="datetime1">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2862257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3EBDC56-E54D-4588-935A-CFE3D04A9F63}" type="datetime1">
              <a:rPr lang="en-US" smtClean="0"/>
              <a:t>12/11/2018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2015845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B92F3D-F41E-434C-9E56-3BC2CBCF94F4}" type="datetime1">
              <a:rPr lang="en-US" smtClean="0"/>
              <a:t>12/11/2018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3845757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B54450-B21E-4BD9-94EA-64DE6F1EB4D0}" type="datetime1">
              <a:rPr lang="en-US" smtClean="0"/>
              <a:t>12/11/2018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501350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209C28-AD2C-4E1E-B95F-7BF3EE24F21C}" type="datetime1">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156048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CB6759-0BC7-427C-924A-4AE25B137417}" type="datetime1">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2618958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3DD81172-6791-4314-BD2B-CB41953DEAD8}" type="datetime1">
              <a:rPr lang="en-US" smtClean="0"/>
              <a:t>12/11/2018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4209016505"/>
      </p:ext>
    </p:extLst>
  </p:cSld>
  <p:clrMap bg1="dk1" tx1="lt1" bg2="dk2" tx2="lt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hf hdr="0" ftr="0" dt="0"/>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2.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2.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2.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2.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2.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609600"/>
            <a:ext cx="6858000" cy="1524000"/>
          </a:xfrm>
        </p:spPr>
        <p:txBody>
          <a:bodyPr>
            <a:normAutofit/>
          </a:bodyPr>
          <a:lstStyle/>
          <a:p>
            <a:pPr algn="ctr"/>
            <a:r>
              <a:rPr lang="en-US" sz="4400" dirty="0" smtClean="0">
                <a:solidFill>
                  <a:schemeClr val="accent5"/>
                </a:solidFill>
              </a:rPr>
              <a:t>OVERVIEW OF </a:t>
            </a:r>
            <a:br>
              <a:rPr lang="en-US" sz="4400" dirty="0" smtClean="0">
                <a:solidFill>
                  <a:schemeClr val="accent5"/>
                </a:solidFill>
              </a:rPr>
            </a:br>
            <a:r>
              <a:rPr lang="en-US" sz="4400" dirty="0" smtClean="0">
                <a:solidFill>
                  <a:schemeClr val="accent5"/>
                </a:solidFill>
              </a:rPr>
              <a:t>FINANCIAL STATUS</a:t>
            </a:r>
            <a:endParaRPr lang="en-US" sz="4400" dirty="0">
              <a:solidFill>
                <a:schemeClr val="accent5"/>
              </a:solidFill>
            </a:endParaRPr>
          </a:p>
        </p:txBody>
      </p:sp>
      <p:sp>
        <p:nvSpPr>
          <p:cNvPr id="3" name="Subtitle 2"/>
          <p:cNvSpPr>
            <a:spLocks noGrp="1"/>
          </p:cNvSpPr>
          <p:nvPr>
            <p:ph type="subTitle" idx="1"/>
          </p:nvPr>
        </p:nvSpPr>
        <p:spPr>
          <a:xfrm>
            <a:off x="838200" y="3048000"/>
            <a:ext cx="7028329" cy="2500862"/>
          </a:xfrm>
        </p:spPr>
        <p:txBody>
          <a:bodyPr>
            <a:normAutofit fontScale="92500" lnSpcReduction="10000"/>
          </a:bodyPr>
          <a:lstStyle/>
          <a:p>
            <a:pPr algn="l"/>
            <a:r>
              <a:rPr lang="en-US" sz="2900" dirty="0" smtClean="0"/>
              <a:t>Presented To:  	</a:t>
            </a:r>
            <a:r>
              <a:rPr lang="en-US" sz="2900" dirty="0" smtClean="0">
                <a:solidFill>
                  <a:schemeClr val="accent5"/>
                </a:solidFill>
              </a:rPr>
              <a:t>Harpursville CSD</a:t>
            </a:r>
          </a:p>
          <a:p>
            <a:pPr algn="l"/>
            <a:r>
              <a:rPr lang="en-US" sz="2900" dirty="0" smtClean="0"/>
              <a:t>Presented On:  	</a:t>
            </a:r>
            <a:r>
              <a:rPr lang="en-US" sz="2900" dirty="0" smtClean="0">
                <a:solidFill>
                  <a:schemeClr val="accent5"/>
                </a:solidFill>
              </a:rPr>
              <a:t>December 12, 2018</a:t>
            </a:r>
          </a:p>
          <a:p>
            <a:pPr algn="l"/>
            <a:endParaRPr lang="en-US" dirty="0" smtClean="0"/>
          </a:p>
          <a:p>
            <a:pPr algn="l"/>
            <a:r>
              <a:rPr lang="en-US" dirty="0" smtClean="0"/>
              <a:t>Presented By:  		</a:t>
            </a:r>
            <a:r>
              <a:rPr lang="en-US" dirty="0" smtClean="0">
                <a:solidFill>
                  <a:schemeClr val="accent5"/>
                </a:solidFill>
              </a:rPr>
              <a:t>Kathy Blackman,  C.P.A.</a:t>
            </a:r>
            <a:r>
              <a:rPr lang="en-US" dirty="0" smtClean="0">
                <a:solidFill>
                  <a:srgbClr val="FFFF00"/>
                </a:solidFill>
              </a:rPr>
              <a:t>    </a:t>
            </a:r>
          </a:p>
          <a:p>
            <a:pPr algn="l"/>
            <a:r>
              <a:rPr lang="en-US" dirty="0" smtClean="0">
                <a:solidFill>
                  <a:srgbClr val="FFFF00"/>
                </a:solidFill>
              </a:rPr>
              <a:t>                        			</a:t>
            </a:r>
            <a:r>
              <a:rPr lang="en-US" dirty="0" smtClean="0">
                <a:solidFill>
                  <a:schemeClr val="accent5"/>
                </a:solidFill>
              </a:rPr>
              <a:t>Controller, Central Business Office</a:t>
            </a:r>
          </a:p>
          <a:p>
            <a:r>
              <a:rPr lang="en-US" dirty="0" smtClean="0"/>
              <a:t>	</a:t>
            </a:r>
            <a:endParaRPr lang="en-US" dirty="0"/>
          </a:p>
        </p:txBody>
      </p:sp>
      <p:pic>
        <p:nvPicPr>
          <p:cNvPr id="6" name="Picture 5"/>
          <p:cNvPicPr>
            <a:picLocks noChangeAspect="1"/>
          </p:cNvPicPr>
          <p:nvPr/>
        </p:nvPicPr>
        <p:blipFill>
          <a:blip r:embed="rId2"/>
          <a:stretch>
            <a:fillRect/>
          </a:stretch>
        </p:blipFill>
        <p:spPr>
          <a:xfrm>
            <a:off x="355033" y="431233"/>
            <a:ext cx="1880733" cy="188073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Anticipation Notes (RANS)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55028354"/>
              </p:ext>
            </p:extLst>
          </p:nvPr>
        </p:nvGraphicFramePr>
        <p:xfrm>
          <a:off x="839788" y="1825625"/>
          <a:ext cx="7618412" cy="3813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42111DAB-6426-4523-A227-8704EA05302A}" type="slidenum">
              <a:rPr lang="en-US" smtClean="0"/>
              <a:pPr/>
              <a:t>10</a:t>
            </a:fld>
            <a:endParaRPr lang="en-US" dirty="0"/>
          </a:p>
        </p:txBody>
      </p:sp>
      <p:sp>
        <p:nvSpPr>
          <p:cNvPr id="5" name="TextBox 4"/>
          <p:cNvSpPr txBox="1"/>
          <p:nvPr/>
        </p:nvSpPr>
        <p:spPr>
          <a:xfrm>
            <a:off x="0" y="6096000"/>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6" name="Picture 5"/>
          <p:cNvPicPr>
            <a:picLocks noChangeAspect="1"/>
          </p:cNvPicPr>
          <p:nvPr/>
        </p:nvPicPr>
        <p:blipFill>
          <a:blip r:embed="rId7"/>
          <a:stretch>
            <a:fillRect/>
          </a:stretch>
        </p:blipFill>
        <p:spPr>
          <a:xfrm>
            <a:off x="381000" y="5911673"/>
            <a:ext cx="709967" cy="709967"/>
          </a:xfrm>
          <a:prstGeom prst="rect">
            <a:avLst/>
          </a:prstGeom>
        </p:spPr>
      </p:pic>
    </p:spTree>
    <p:extLst>
      <p:ext uri="{BB962C8B-B14F-4D97-AF65-F5344CB8AC3E}">
        <p14:creationId xmlns:p14="http://schemas.microsoft.com/office/powerpoint/2010/main" val="7317404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Fiscal Monitoring System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30756824"/>
              </p:ext>
            </p:extLst>
          </p:nvPr>
        </p:nvGraphicFramePr>
        <p:xfrm>
          <a:off x="1371600" y="1690689"/>
          <a:ext cx="5867400" cy="25491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p:cNvGraphicFramePr/>
          <p:nvPr>
            <p:extLst>
              <p:ext uri="{D42A27DB-BD31-4B8C-83A1-F6EECF244321}">
                <p14:modId xmlns:p14="http://schemas.microsoft.com/office/powerpoint/2010/main" val="198795379"/>
              </p:ext>
            </p:extLst>
          </p:nvPr>
        </p:nvGraphicFramePr>
        <p:xfrm>
          <a:off x="1524000" y="3200400"/>
          <a:ext cx="60960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TextBox 4"/>
          <p:cNvSpPr txBox="1"/>
          <p:nvPr/>
        </p:nvSpPr>
        <p:spPr>
          <a:xfrm>
            <a:off x="0" y="6096000"/>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6" name="Picture 5"/>
          <p:cNvPicPr>
            <a:picLocks noChangeAspect="1"/>
          </p:cNvPicPr>
          <p:nvPr/>
        </p:nvPicPr>
        <p:blipFill>
          <a:blip r:embed="rId13"/>
          <a:stretch>
            <a:fillRect/>
          </a:stretch>
        </p:blipFill>
        <p:spPr>
          <a:xfrm>
            <a:off x="381000" y="5911673"/>
            <a:ext cx="709967" cy="709967"/>
          </a:xfrm>
          <a:prstGeom prst="rect">
            <a:avLst/>
          </a:prstGeom>
        </p:spPr>
      </p:pic>
    </p:spTree>
    <p:extLst>
      <p:ext uri="{BB962C8B-B14F-4D97-AF65-F5344CB8AC3E}">
        <p14:creationId xmlns:p14="http://schemas.microsoft.com/office/powerpoint/2010/main" val="3749748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954" y="762000"/>
            <a:ext cx="7386251" cy="1028700"/>
          </a:xfrm>
        </p:spPr>
        <p:txBody>
          <a:bodyPr>
            <a:normAutofit fontScale="90000"/>
          </a:bodyPr>
          <a:lstStyle/>
          <a:p>
            <a:r>
              <a:rPr lang="en-US" dirty="0"/>
              <a:t>Scoring classifications</a:t>
            </a:r>
            <a:br>
              <a:rPr lang="en-US" dirty="0"/>
            </a:br>
            <a:endParaRPr lang="en-US" dirty="0"/>
          </a:p>
        </p:txBody>
      </p:sp>
      <p:graphicFrame>
        <p:nvGraphicFramePr>
          <p:cNvPr id="5" name="Diagram 4"/>
          <p:cNvGraphicFramePr/>
          <p:nvPr>
            <p:extLst>
              <p:ext uri="{D42A27DB-BD31-4B8C-83A1-F6EECF244321}">
                <p14:modId xmlns:p14="http://schemas.microsoft.com/office/powerpoint/2010/main" val="4165956303"/>
              </p:ext>
            </p:extLst>
          </p:nvPr>
        </p:nvGraphicFramePr>
        <p:xfrm>
          <a:off x="1943100" y="2057400"/>
          <a:ext cx="542925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0" y="6096000"/>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6" name="Picture 5"/>
          <p:cNvPicPr>
            <a:picLocks noChangeAspect="1"/>
          </p:cNvPicPr>
          <p:nvPr/>
        </p:nvPicPr>
        <p:blipFill>
          <a:blip r:embed="rId7"/>
          <a:stretch>
            <a:fillRect/>
          </a:stretch>
        </p:blipFill>
        <p:spPr>
          <a:xfrm>
            <a:off x="381000" y="5911673"/>
            <a:ext cx="709967" cy="709967"/>
          </a:xfrm>
          <a:prstGeom prst="rect">
            <a:avLst/>
          </a:prstGeom>
        </p:spPr>
      </p:pic>
    </p:spTree>
    <p:extLst>
      <p:ext uri="{BB962C8B-B14F-4D97-AF65-F5344CB8AC3E}">
        <p14:creationId xmlns:p14="http://schemas.microsoft.com/office/powerpoint/2010/main" val="3878729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indicators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50011981"/>
              </p:ext>
            </p:extLst>
          </p:nvPr>
        </p:nvGraphicFramePr>
        <p:xfrm>
          <a:off x="381000" y="838200"/>
          <a:ext cx="8458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0" y="6096000"/>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6" name="Picture 5"/>
          <p:cNvPicPr>
            <a:picLocks noChangeAspect="1"/>
          </p:cNvPicPr>
          <p:nvPr/>
        </p:nvPicPr>
        <p:blipFill>
          <a:blip r:embed="rId7"/>
          <a:stretch>
            <a:fillRect/>
          </a:stretch>
        </p:blipFill>
        <p:spPr>
          <a:xfrm>
            <a:off x="381000" y="5911673"/>
            <a:ext cx="709967" cy="709967"/>
          </a:xfrm>
          <a:prstGeom prst="rect">
            <a:avLst/>
          </a:prstGeom>
        </p:spPr>
      </p:pic>
    </p:spTree>
    <p:extLst>
      <p:ext uri="{BB962C8B-B14F-4D97-AF65-F5344CB8AC3E}">
        <p14:creationId xmlns:p14="http://schemas.microsoft.com/office/powerpoint/2010/main" val="10936219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Balance</a:t>
            </a:r>
            <a:endParaRPr lang="en-US" dirty="0"/>
          </a:p>
        </p:txBody>
      </p:sp>
      <p:sp>
        <p:nvSpPr>
          <p:cNvPr id="3" name="Content Placeholder 2"/>
          <p:cNvSpPr>
            <a:spLocks noGrp="1"/>
          </p:cNvSpPr>
          <p:nvPr>
            <p:ph idx="1"/>
          </p:nvPr>
        </p:nvSpPr>
        <p:spPr>
          <a:xfrm>
            <a:off x="1371600" y="2022873"/>
            <a:ext cx="6515100" cy="3577828"/>
          </a:xfrm>
        </p:spPr>
        <p:txBody>
          <a:bodyPr>
            <a:normAutofit/>
          </a:bodyPr>
          <a:lstStyle/>
          <a:p>
            <a:endParaRPr lang="en-US" dirty="0" smtClean="0"/>
          </a:p>
          <a:p>
            <a:pPr marL="342900" lvl="1" indent="0">
              <a:buNone/>
            </a:pPr>
            <a:endParaRPr lang="en-US" dirty="0"/>
          </a:p>
        </p:txBody>
      </p:sp>
      <p:graphicFrame>
        <p:nvGraphicFramePr>
          <p:cNvPr id="4" name="Diagram 3"/>
          <p:cNvGraphicFramePr/>
          <p:nvPr>
            <p:extLst>
              <p:ext uri="{D42A27DB-BD31-4B8C-83A1-F6EECF244321}">
                <p14:modId xmlns:p14="http://schemas.microsoft.com/office/powerpoint/2010/main" val="1694483604"/>
              </p:ext>
            </p:extLst>
          </p:nvPr>
        </p:nvGraphicFramePr>
        <p:xfrm>
          <a:off x="1548713" y="2401845"/>
          <a:ext cx="6096000" cy="26699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75736" y="1802542"/>
            <a:ext cx="8062784" cy="461665"/>
          </a:xfrm>
          <a:prstGeom prst="rect">
            <a:avLst/>
          </a:prstGeom>
          <a:noFill/>
        </p:spPr>
        <p:txBody>
          <a:bodyPr wrap="square" rtlCol="0">
            <a:spAutoFit/>
          </a:bodyPr>
          <a:lstStyle/>
          <a:p>
            <a:pPr lvl="0"/>
            <a:r>
              <a:rPr lang="en-US" sz="2400" dirty="0"/>
              <a:t>Year-end Fund Balance - Weighted 50%</a:t>
            </a:r>
          </a:p>
        </p:txBody>
      </p:sp>
      <p:sp>
        <p:nvSpPr>
          <p:cNvPr id="6" name="TextBox 5"/>
          <p:cNvSpPr txBox="1"/>
          <p:nvPr/>
        </p:nvSpPr>
        <p:spPr>
          <a:xfrm>
            <a:off x="5152768" y="5262885"/>
            <a:ext cx="2733932" cy="461665"/>
          </a:xfrm>
          <a:prstGeom prst="rect">
            <a:avLst/>
          </a:prstGeom>
          <a:noFill/>
        </p:spPr>
        <p:txBody>
          <a:bodyPr wrap="square" rtlCol="0">
            <a:spAutoFit/>
          </a:bodyPr>
          <a:lstStyle/>
          <a:p>
            <a:pPr lvl="0"/>
            <a:r>
              <a:rPr lang="en-US" sz="2400" dirty="0"/>
              <a:t>Weighting </a:t>
            </a:r>
            <a:r>
              <a:rPr lang="en-US" sz="2400" dirty="0" smtClean="0"/>
              <a:t>0.0%</a:t>
            </a:r>
            <a:endParaRPr lang="en-US" sz="2400" dirty="0"/>
          </a:p>
        </p:txBody>
      </p:sp>
      <p:sp>
        <p:nvSpPr>
          <p:cNvPr id="7" name="TextBox 6"/>
          <p:cNvSpPr txBox="1"/>
          <p:nvPr/>
        </p:nvSpPr>
        <p:spPr>
          <a:xfrm>
            <a:off x="0" y="6096000"/>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8" name="Picture 7"/>
          <p:cNvPicPr>
            <a:picLocks noChangeAspect="1"/>
          </p:cNvPicPr>
          <p:nvPr/>
        </p:nvPicPr>
        <p:blipFill>
          <a:blip r:embed="rId8"/>
          <a:stretch>
            <a:fillRect/>
          </a:stretch>
        </p:blipFill>
        <p:spPr>
          <a:xfrm>
            <a:off x="381000" y="5911673"/>
            <a:ext cx="709967" cy="709967"/>
          </a:xfrm>
          <a:prstGeom prst="rect">
            <a:avLst/>
          </a:prstGeom>
        </p:spPr>
      </p:pic>
    </p:spTree>
    <p:extLst>
      <p:ext uri="{BB962C8B-B14F-4D97-AF65-F5344CB8AC3E}">
        <p14:creationId xmlns:p14="http://schemas.microsoft.com/office/powerpoint/2010/main" val="1056941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Operating deficits</a:t>
            </a:r>
          </a:p>
        </p:txBody>
      </p:sp>
      <p:sp>
        <p:nvSpPr>
          <p:cNvPr id="3" name="Content Placeholder 2"/>
          <p:cNvSpPr>
            <a:spLocks noGrp="1"/>
          </p:cNvSpPr>
          <p:nvPr>
            <p:ph idx="1"/>
          </p:nvPr>
        </p:nvSpPr>
        <p:spPr>
          <a:xfrm>
            <a:off x="1371600" y="2022873"/>
            <a:ext cx="6515100" cy="3577828"/>
          </a:xfrm>
        </p:spPr>
        <p:txBody>
          <a:bodyPr>
            <a:normAutofit/>
          </a:bodyPr>
          <a:lstStyle/>
          <a:p>
            <a:endParaRPr lang="en-US" dirty="0" smtClean="0"/>
          </a:p>
          <a:p>
            <a:pPr marL="342900" lvl="1" indent="0">
              <a:buNone/>
            </a:pPr>
            <a:endParaRPr lang="en-US" dirty="0"/>
          </a:p>
        </p:txBody>
      </p:sp>
      <p:graphicFrame>
        <p:nvGraphicFramePr>
          <p:cNvPr id="4" name="Diagram 3"/>
          <p:cNvGraphicFramePr/>
          <p:nvPr>
            <p:extLst>
              <p:ext uri="{D42A27DB-BD31-4B8C-83A1-F6EECF244321}">
                <p14:modId xmlns:p14="http://schemas.microsoft.com/office/powerpoint/2010/main" val="674547087"/>
              </p:ext>
            </p:extLst>
          </p:nvPr>
        </p:nvGraphicFramePr>
        <p:xfrm>
          <a:off x="1548713" y="2815796"/>
          <a:ext cx="6096000" cy="22559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75736" y="1802542"/>
            <a:ext cx="8062784" cy="461665"/>
          </a:xfrm>
          <a:prstGeom prst="rect">
            <a:avLst/>
          </a:prstGeom>
          <a:noFill/>
        </p:spPr>
        <p:txBody>
          <a:bodyPr wrap="square" rtlCol="0">
            <a:spAutoFit/>
          </a:bodyPr>
          <a:lstStyle/>
          <a:p>
            <a:r>
              <a:rPr lang="en-US" sz="2400" dirty="0"/>
              <a:t>Operating Deficits - Weighted 20%</a:t>
            </a:r>
          </a:p>
        </p:txBody>
      </p:sp>
      <p:sp>
        <p:nvSpPr>
          <p:cNvPr id="6" name="TextBox 5"/>
          <p:cNvSpPr txBox="1"/>
          <p:nvPr/>
        </p:nvSpPr>
        <p:spPr>
          <a:xfrm>
            <a:off x="5152768" y="5262885"/>
            <a:ext cx="2733932" cy="461665"/>
          </a:xfrm>
          <a:prstGeom prst="rect">
            <a:avLst/>
          </a:prstGeom>
          <a:noFill/>
        </p:spPr>
        <p:txBody>
          <a:bodyPr wrap="square" rtlCol="0">
            <a:spAutoFit/>
          </a:bodyPr>
          <a:lstStyle/>
          <a:p>
            <a:pPr lvl="0"/>
            <a:r>
              <a:rPr lang="en-US" sz="2400" dirty="0"/>
              <a:t>Weighting </a:t>
            </a:r>
            <a:r>
              <a:rPr lang="en-US" sz="2400" dirty="0" smtClean="0"/>
              <a:t>16.4%</a:t>
            </a:r>
            <a:endParaRPr lang="en-US" sz="2400" dirty="0"/>
          </a:p>
        </p:txBody>
      </p:sp>
      <p:sp>
        <p:nvSpPr>
          <p:cNvPr id="7" name="TextBox 6"/>
          <p:cNvSpPr txBox="1"/>
          <p:nvPr/>
        </p:nvSpPr>
        <p:spPr>
          <a:xfrm>
            <a:off x="1655806" y="2368663"/>
            <a:ext cx="5882320" cy="369332"/>
          </a:xfrm>
          <a:prstGeom prst="rect">
            <a:avLst/>
          </a:prstGeom>
          <a:solidFill>
            <a:schemeClr val="accent6">
              <a:lumMod val="20000"/>
              <a:lumOff val="80000"/>
            </a:schemeClr>
          </a:solidFill>
          <a:ln w="57150">
            <a:solidFill>
              <a:schemeClr val="accent6"/>
            </a:solidFill>
          </a:ln>
        </p:spPr>
        <p:txBody>
          <a:bodyPr wrap="square" rtlCol="0">
            <a:spAutoFit/>
          </a:bodyPr>
          <a:lstStyle/>
          <a:p>
            <a:pPr lvl="0" algn="ctr"/>
            <a:r>
              <a:rPr lang="en-US" dirty="0">
                <a:solidFill>
                  <a:schemeClr val="bg1"/>
                </a:solidFill>
              </a:rPr>
              <a:t>Revenue - Expenditures/ Expenditures</a:t>
            </a:r>
          </a:p>
        </p:txBody>
      </p:sp>
      <p:sp>
        <p:nvSpPr>
          <p:cNvPr id="8" name="TextBox 7"/>
          <p:cNvSpPr txBox="1"/>
          <p:nvPr/>
        </p:nvSpPr>
        <p:spPr>
          <a:xfrm>
            <a:off x="0" y="6096000"/>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9" name="Picture 8"/>
          <p:cNvPicPr>
            <a:picLocks noChangeAspect="1"/>
          </p:cNvPicPr>
          <p:nvPr/>
        </p:nvPicPr>
        <p:blipFill>
          <a:blip r:embed="rId7"/>
          <a:stretch>
            <a:fillRect/>
          </a:stretch>
        </p:blipFill>
        <p:spPr>
          <a:xfrm>
            <a:off x="381000" y="5911673"/>
            <a:ext cx="709967" cy="709967"/>
          </a:xfrm>
          <a:prstGeom prst="rect">
            <a:avLst/>
          </a:prstGeom>
        </p:spPr>
      </p:pic>
    </p:spTree>
    <p:extLst>
      <p:ext uri="{BB962C8B-B14F-4D97-AF65-F5344CB8AC3E}">
        <p14:creationId xmlns:p14="http://schemas.microsoft.com/office/powerpoint/2010/main" val="3395478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Operating deficits</a:t>
            </a:r>
          </a:p>
        </p:txBody>
      </p:sp>
      <p:sp>
        <p:nvSpPr>
          <p:cNvPr id="3" name="Content Placeholder 2"/>
          <p:cNvSpPr>
            <a:spLocks noGrp="1"/>
          </p:cNvSpPr>
          <p:nvPr>
            <p:ph idx="1"/>
          </p:nvPr>
        </p:nvSpPr>
        <p:spPr>
          <a:xfrm>
            <a:off x="1371600" y="2022873"/>
            <a:ext cx="6515100" cy="3577828"/>
          </a:xfrm>
        </p:spPr>
        <p:txBody>
          <a:bodyPr>
            <a:normAutofit/>
          </a:bodyPr>
          <a:lstStyle/>
          <a:p>
            <a:endParaRPr lang="en-US" dirty="0" smtClean="0"/>
          </a:p>
          <a:p>
            <a:pPr marL="342900" lvl="1" indent="0">
              <a:buNone/>
            </a:pPr>
            <a:endParaRPr lang="en-US" dirty="0"/>
          </a:p>
        </p:txBody>
      </p:sp>
      <p:graphicFrame>
        <p:nvGraphicFramePr>
          <p:cNvPr id="10" name="Chart 9"/>
          <p:cNvGraphicFramePr/>
          <p:nvPr>
            <p:extLst>
              <p:ext uri="{D42A27DB-BD31-4B8C-83A1-F6EECF244321}">
                <p14:modId xmlns:p14="http://schemas.microsoft.com/office/powerpoint/2010/main" val="1737840821"/>
              </p:ext>
            </p:extLst>
          </p:nvPr>
        </p:nvGraphicFramePr>
        <p:xfrm>
          <a:off x="990600" y="1752600"/>
          <a:ext cx="6896100" cy="3733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096000"/>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6" name="Picture 5"/>
          <p:cNvPicPr>
            <a:picLocks noChangeAspect="1"/>
          </p:cNvPicPr>
          <p:nvPr/>
        </p:nvPicPr>
        <p:blipFill>
          <a:blip r:embed="rId3"/>
          <a:stretch>
            <a:fillRect/>
          </a:stretch>
        </p:blipFill>
        <p:spPr>
          <a:xfrm>
            <a:off x="381000" y="5911673"/>
            <a:ext cx="709967" cy="709967"/>
          </a:xfrm>
          <a:prstGeom prst="rect">
            <a:avLst/>
          </a:prstGeom>
        </p:spPr>
      </p:pic>
    </p:spTree>
    <p:extLst>
      <p:ext uri="{BB962C8B-B14F-4D97-AF65-F5344CB8AC3E}">
        <p14:creationId xmlns:p14="http://schemas.microsoft.com/office/powerpoint/2010/main" val="5864022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Cash indicators</a:t>
            </a:r>
          </a:p>
        </p:txBody>
      </p:sp>
      <p:sp>
        <p:nvSpPr>
          <p:cNvPr id="3" name="Content Placeholder 2"/>
          <p:cNvSpPr>
            <a:spLocks noGrp="1"/>
          </p:cNvSpPr>
          <p:nvPr>
            <p:ph idx="1"/>
          </p:nvPr>
        </p:nvSpPr>
        <p:spPr>
          <a:xfrm>
            <a:off x="1371600" y="2022873"/>
            <a:ext cx="6515100" cy="3577828"/>
          </a:xfrm>
        </p:spPr>
        <p:txBody>
          <a:bodyPr>
            <a:normAutofit/>
          </a:bodyPr>
          <a:lstStyle/>
          <a:p>
            <a:endParaRPr lang="en-US" dirty="0" smtClean="0"/>
          </a:p>
          <a:p>
            <a:pPr marL="342900" lvl="1" indent="0">
              <a:buNone/>
            </a:pPr>
            <a:endParaRPr lang="en-US" dirty="0"/>
          </a:p>
        </p:txBody>
      </p:sp>
      <p:graphicFrame>
        <p:nvGraphicFramePr>
          <p:cNvPr id="4" name="Diagram 3"/>
          <p:cNvGraphicFramePr/>
          <p:nvPr>
            <p:extLst>
              <p:ext uri="{D42A27DB-BD31-4B8C-83A1-F6EECF244321}">
                <p14:modId xmlns:p14="http://schemas.microsoft.com/office/powerpoint/2010/main" val="940740899"/>
              </p:ext>
            </p:extLst>
          </p:nvPr>
        </p:nvGraphicFramePr>
        <p:xfrm>
          <a:off x="1459128" y="2866844"/>
          <a:ext cx="6008472" cy="2516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28650" y="1387794"/>
            <a:ext cx="8062784" cy="461665"/>
          </a:xfrm>
          <a:prstGeom prst="rect">
            <a:avLst/>
          </a:prstGeom>
          <a:noFill/>
        </p:spPr>
        <p:txBody>
          <a:bodyPr wrap="square" rtlCol="0">
            <a:spAutoFit/>
          </a:bodyPr>
          <a:lstStyle/>
          <a:p>
            <a:r>
              <a:rPr lang="en-US" sz="2400" dirty="0"/>
              <a:t>Cash Indicators - Weighted 20%</a:t>
            </a:r>
          </a:p>
        </p:txBody>
      </p:sp>
      <p:sp>
        <p:nvSpPr>
          <p:cNvPr id="6" name="TextBox 5"/>
          <p:cNvSpPr txBox="1"/>
          <p:nvPr/>
        </p:nvSpPr>
        <p:spPr>
          <a:xfrm>
            <a:off x="4876800" y="5417227"/>
            <a:ext cx="2733932" cy="461665"/>
          </a:xfrm>
          <a:prstGeom prst="rect">
            <a:avLst/>
          </a:prstGeom>
          <a:noFill/>
        </p:spPr>
        <p:txBody>
          <a:bodyPr wrap="square" rtlCol="0">
            <a:spAutoFit/>
          </a:bodyPr>
          <a:lstStyle/>
          <a:p>
            <a:pPr lvl="0"/>
            <a:r>
              <a:rPr lang="en-US" sz="2400" dirty="0"/>
              <a:t>Weighting </a:t>
            </a:r>
            <a:r>
              <a:rPr lang="en-US" sz="2400" dirty="0" smtClean="0"/>
              <a:t>3.3%</a:t>
            </a:r>
            <a:endParaRPr lang="en-US" sz="2400" dirty="0"/>
          </a:p>
        </p:txBody>
      </p:sp>
      <p:sp>
        <p:nvSpPr>
          <p:cNvPr id="7" name="TextBox 6"/>
          <p:cNvSpPr txBox="1"/>
          <p:nvPr/>
        </p:nvSpPr>
        <p:spPr>
          <a:xfrm>
            <a:off x="1459128" y="1993340"/>
            <a:ext cx="2960472" cy="646331"/>
          </a:xfrm>
          <a:prstGeom prst="rect">
            <a:avLst/>
          </a:prstGeom>
          <a:solidFill>
            <a:schemeClr val="accent6">
              <a:lumMod val="20000"/>
              <a:lumOff val="80000"/>
            </a:schemeClr>
          </a:solidFill>
          <a:ln w="57150">
            <a:solidFill>
              <a:schemeClr val="accent6"/>
            </a:solidFill>
          </a:ln>
        </p:spPr>
        <p:txBody>
          <a:bodyPr wrap="square" rtlCol="0">
            <a:spAutoFit/>
          </a:bodyPr>
          <a:lstStyle/>
          <a:p>
            <a:pPr lvl="0" algn="ctr"/>
            <a:r>
              <a:rPr lang="en-US" dirty="0">
                <a:solidFill>
                  <a:schemeClr val="bg1"/>
                </a:solidFill>
              </a:rPr>
              <a:t>Cash + Investments/ </a:t>
            </a:r>
            <a:endParaRPr lang="en-US" dirty="0" smtClean="0">
              <a:solidFill>
                <a:schemeClr val="bg1"/>
              </a:solidFill>
            </a:endParaRPr>
          </a:p>
          <a:p>
            <a:pPr lvl="0" algn="ctr"/>
            <a:r>
              <a:rPr lang="en-US" dirty="0" smtClean="0">
                <a:solidFill>
                  <a:schemeClr val="bg1"/>
                </a:solidFill>
              </a:rPr>
              <a:t>Current </a:t>
            </a:r>
            <a:r>
              <a:rPr lang="en-US" dirty="0">
                <a:solidFill>
                  <a:schemeClr val="bg1"/>
                </a:solidFill>
              </a:rPr>
              <a:t>Liabilities</a:t>
            </a:r>
          </a:p>
        </p:txBody>
      </p:sp>
      <p:sp>
        <p:nvSpPr>
          <p:cNvPr id="8" name="TextBox 7"/>
          <p:cNvSpPr txBox="1"/>
          <p:nvPr/>
        </p:nvSpPr>
        <p:spPr>
          <a:xfrm>
            <a:off x="4580878" y="2003405"/>
            <a:ext cx="2974250" cy="646331"/>
          </a:xfrm>
          <a:prstGeom prst="rect">
            <a:avLst/>
          </a:prstGeom>
          <a:solidFill>
            <a:schemeClr val="accent6">
              <a:lumMod val="20000"/>
              <a:lumOff val="80000"/>
            </a:schemeClr>
          </a:solidFill>
          <a:ln w="57150">
            <a:solidFill>
              <a:schemeClr val="accent6"/>
            </a:solidFill>
          </a:ln>
        </p:spPr>
        <p:txBody>
          <a:bodyPr wrap="square" rtlCol="0">
            <a:spAutoFit/>
          </a:bodyPr>
          <a:lstStyle/>
          <a:p>
            <a:pPr lvl="0" algn="ctr"/>
            <a:r>
              <a:rPr lang="en-US" kern="0" dirty="0">
                <a:solidFill>
                  <a:sysClr val="windowText" lastClr="000000"/>
                </a:solidFill>
              </a:rPr>
              <a:t>Cash % of Monthly Expenditures</a:t>
            </a:r>
          </a:p>
        </p:txBody>
      </p:sp>
      <p:sp>
        <p:nvSpPr>
          <p:cNvPr id="9" name="TextBox 8"/>
          <p:cNvSpPr txBox="1"/>
          <p:nvPr/>
        </p:nvSpPr>
        <p:spPr>
          <a:xfrm>
            <a:off x="0" y="6096000"/>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10" name="Picture 9"/>
          <p:cNvPicPr>
            <a:picLocks noChangeAspect="1"/>
          </p:cNvPicPr>
          <p:nvPr/>
        </p:nvPicPr>
        <p:blipFill>
          <a:blip r:embed="rId7"/>
          <a:stretch>
            <a:fillRect/>
          </a:stretch>
        </p:blipFill>
        <p:spPr>
          <a:xfrm>
            <a:off x="381000" y="5911673"/>
            <a:ext cx="709967" cy="709967"/>
          </a:xfrm>
          <a:prstGeom prst="rect">
            <a:avLst/>
          </a:prstGeom>
        </p:spPr>
      </p:pic>
    </p:spTree>
    <p:extLst>
      <p:ext uri="{BB962C8B-B14F-4D97-AF65-F5344CB8AC3E}">
        <p14:creationId xmlns:p14="http://schemas.microsoft.com/office/powerpoint/2010/main" val="17366802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Reliance on Short-term Cash flow Debt</a:t>
            </a:r>
            <a:endParaRPr lang="en-US" dirty="0"/>
          </a:p>
        </p:txBody>
      </p:sp>
      <p:sp>
        <p:nvSpPr>
          <p:cNvPr id="3" name="Content Placeholder 2"/>
          <p:cNvSpPr>
            <a:spLocks noGrp="1"/>
          </p:cNvSpPr>
          <p:nvPr>
            <p:ph idx="1"/>
          </p:nvPr>
        </p:nvSpPr>
        <p:spPr>
          <a:xfrm>
            <a:off x="1371600" y="2022873"/>
            <a:ext cx="6515100" cy="3577828"/>
          </a:xfrm>
        </p:spPr>
        <p:txBody>
          <a:bodyPr>
            <a:normAutofit/>
          </a:bodyPr>
          <a:lstStyle/>
          <a:p>
            <a:endParaRPr lang="en-US" dirty="0" smtClean="0"/>
          </a:p>
          <a:p>
            <a:pPr marL="342900" lvl="1" indent="0">
              <a:buNone/>
            </a:pPr>
            <a:endParaRPr lang="en-US" dirty="0"/>
          </a:p>
        </p:txBody>
      </p:sp>
      <p:graphicFrame>
        <p:nvGraphicFramePr>
          <p:cNvPr id="4" name="Diagram 3"/>
          <p:cNvGraphicFramePr/>
          <p:nvPr>
            <p:extLst>
              <p:ext uri="{D42A27DB-BD31-4B8C-83A1-F6EECF244321}">
                <p14:modId xmlns:p14="http://schemas.microsoft.com/office/powerpoint/2010/main" val="386362250"/>
              </p:ext>
            </p:extLst>
          </p:nvPr>
        </p:nvGraphicFramePr>
        <p:xfrm>
          <a:off x="1612042" y="2818061"/>
          <a:ext cx="5779358" cy="2515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28650" y="1597341"/>
            <a:ext cx="8062784" cy="461665"/>
          </a:xfrm>
          <a:prstGeom prst="rect">
            <a:avLst/>
          </a:prstGeom>
          <a:noFill/>
        </p:spPr>
        <p:txBody>
          <a:bodyPr wrap="square" rtlCol="0">
            <a:spAutoFit/>
          </a:bodyPr>
          <a:lstStyle/>
          <a:p>
            <a:r>
              <a:rPr lang="en-US" sz="2400" dirty="0"/>
              <a:t>Use of Short Term Debt - Weighted 10%</a:t>
            </a:r>
          </a:p>
        </p:txBody>
      </p:sp>
      <p:sp>
        <p:nvSpPr>
          <p:cNvPr id="6" name="TextBox 5"/>
          <p:cNvSpPr txBox="1"/>
          <p:nvPr/>
        </p:nvSpPr>
        <p:spPr>
          <a:xfrm>
            <a:off x="5152768" y="5446725"/>
            <a:ext cx="2733932" cy="461665"/>
          </a:xfrm>
          <a:prstGeom prst="rect">
            <a:avLst/>
          </a:prstGeom>
          <a:noFill/>
        </p:spPr>
        <p:txBody>
          <a:bodyPr wrap="square" rtlCol="0">
            <a:spAutoFit/>
          </a:bodyPr>
          <a:lstStyle/>
          <a:p>
            <a:pPr lvl="0"/>
            <a:r>
              <a:rPr lang="en-US" sz="2400" dirty="0"/>
              <a:t>Weighting </a:t>
            </a:r>
            <a:r>
              <a:rPr lang="en-US" sz="2400" dirty="0" smtClean="0"/>
              <a:t>10.0</a:t>
            </a:r>
            <a:r>
              <a:rPr lang="en-US" sz="2400" dirty="0"/>
              <a:t>%</a:t>
            </a:r>
          </a:p>
        </p:txBody>
      </p:sp>
      <p:sp>
        <p:nvSpPr>
          <p:cNvPr id="7" name="TextBox 6"/>
          <p:cNvSpPr txBox="1"/>
          <p:nvPr/>
        </p:nvSpPr>
        <p:spPr>
          <a:xfrm>
            <a:off x="1655801" y="2059006"/>
            <a:ext cx="5832398" cy="646331"/>
          </a:xfrm>
          <a:prstGeom prst="rect">
            <a:avLst/>
          </a:prstGeom>
          <a:solidFill>
            <a:schemeClr val="accent6">
              <a:lumMod val="20000"/>
              <a:lumOff val="80000"/>
            </a:schemeClr>
          </a:solidFill>
          <a:ln w="57150">
            <a:solidFill>
              <a:schemeClr val="accent6"/>
            </a:solidFill>
          </a:ln>
        </p:spPr>
        <p:txBody>
          <a:bodyPr wrap="square" rtlCol="0">
            <a:spAutoFit/>
          </a:bodyPr>
          <a:lstStyle/>
          <a:p>
            <a:pPr lvl="0" algn="ctr"/>
            <a:r>
              <a:rPr lang="en-US" kern="0" dirty="0">
                <a:solidFill>
                  <a:sysClr val="windowText" lastClr="000000"/>
                </a:solidFill>
              </a:rPr>
              <a:t>Short term debt </a:t>
            </a:r>
            <a:r>
              <a:rPr lang="en-US" kern="0" dirty="0" smtClean="0">
                <a:solidFill>
                  <a:sysClr val="windowText" lastClr="000000"/>
                </a:solidFill>
              </a:rPr>
              <a:t>issued</a:t>
            </a:r>
            <a:r>
              <a:rPr lang="en-US" kern="0" dirty="0">
                <a:solidFill>
                  <a:sysClr val="windowText" lastClr="000000"/>
                </a:solidFill>
              </a:rPr>
              <a:t> </a:t>
            </a:r>
            <a:r>
              <a:rPr lang="en-US" kern="0" dirty="0" smtClean="0">
                <a:solidFill>
                  <a:sysClr val="windowText" lastClr="000000"/>
                </a:solidFill>
              </a:rPr>
              <a:t>current year – prior year/</a:t>
            </a:r>
            <a:r>
              <a:rPr lang="en-US" kern="0" dirty="0">
                <a:solidFill>
                  <a:sysClr val="windowText" lastClr="000000"/>
                </a:solidFill>
              </a:rPr>
              <a:t> Short term debt issued </a:t>
            </a:r>
            <a:r>
              <a:rPr lang="en-US" kern="0" dirty="0" smtClean="0">
                <a:solidFill>
                  <a:sysClr val="windowText" lastClr="000000"/>
                </a:solidFill>
              </a:rPr>
              <a:t>prior year</a:t>
            </a:r>
            <a:endParaRPr lang="en-US" kern="0" dirty="0">
              <a:solidFill>
                <a:sysClr val="windowText" lastClr="000000"/>
              </a:solidFill>
            </a:endParaRPr>
          </a:p>
        </p:txBody>
      </p:sp>
      <p:sp>
        <p:nvSpPr>
          <p:cNvPr id="8" name="TextBox 7"/>
          <p:cNvSpPr txBox="1"/>
          <p:nvPr/>
        </p:nvSpPr>
        <p:spPr>
          <a:xfrm>
            <a:off x="0" y="6096000"/>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9" name="Picture 8"/>
          <p:cNvPicPr>
            <a:picLocks noChangeAspect="1"/>
          </p:cNvPicPr>
          <p:nvPr/>
        </p:nvPicPr>
        <p:blipFill>
          <a:blip r:embed="rId7"/>
          <a:stretch>
            <a:fillRect/>
          </a:stretch>
        </p:blipFill>
        <p:spPr>
          <a:xfrm>
            <a:off x="381000" y="5911673"/>
            <a:ext cx="709967" cy="709967"/>
          </a:xfrm>
          <a:prstGeom prst="rect">
            <a:avLst/>
          </a:prstGeom>
        </p:spPr>
      </p:pic>
    </p:spTree>
    <p:extLst>
      <p:ext uri="{BB962C8B-B14F-4D97-AF65-F5344CB8AC3E}">
        <p14:creationId xmlns:p14="http://schemas.microsoft.com/office/powerpoint/2010/main" val="17019561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67469553"/>
              </p:ext>
            </p:extLst>
          </p:nvPr>
        </p:nvGraphicFramePr>
        <p:xfrm>
          <a:off x="628650" y="1524000"/>
          <a:ext cx="8058148" cy="2612511"/>
        </p:xfrm>
        <a:graphic>
          <a:graphicData uri="http://schemas.openxmlformats.org/drawingml/2006/table">
            <a:tbl>
              <a:tblPr firstRow="1" bandRow="1">
                <a:tableStyleId>{46F890A9-2807-4EBB-B81D-B2AA78EC7F39}</a:tableStyleId>
              </a:tblPr>
              <a:tblGrid>
                <a:gridCol w="1885950">
                  <a:extLst>
                    <a:ext uri="{9D8B030D-6E8A-4147-A177-3AD203B41FA5}">
                      <a16:colId xmlns:a16="http://schemas.microsoft.com/office/drawing/2014/main" val="20000"/>
                    </a:ext>
                  </a:extLst>
                </a:gridCol>
                <a:gridCol w="1676400">
                  <a:extLst>
                    <a:ext uri="{9D8B030D-6E8A-4147-A177-3AD203B41FA5}">
                      <a16:colId xmlns:a16="http://schemas.microsoft.com/office/drawing/2014/main" val="875158358"/>
                    </a:ext>
                  </a:extLst>
                </a:gridCol>
                <a:gridCol w="1553404">
                  <a:extLst>
                    <a:ext uri="{9D8B030D-6E8A-4147-A177-3AD203B41FA5}">
                      <a16:colId xmlns:a16="http://schemas.microsoft.com/office/drawing/2014/main" val="408901108"/>
                    </a:ext>
                  </a:extLst>
                </a:gridCol>
                <a:gridCol w="1471197">
                  <a:extLst>
                    <a:ext uri="{9D8B030D-6E8A-4147-A177-3AD203B41FA5}">
                      <a16:colId xmlns:a16="http://schemas.microsoft.com/office/drawing/2014/main" val="20001"/>
                    </a:ext>
                  </a:extLst>
                </a:gridCol>
                <a:gridCol w="1471197">
                  <a:extLst>
                    <a:ext uri="{9D8B030D-6E8A-4147-A177-3AD203B41FA5}">
                      <a16:colId xmlns:a16="http://schemas.microsoft.com/office/drawing/2014/main" val="20002"/>
                    </a:ext>
                  </a:extLst>
                </a:gridCol>
              </a:tblGrid>
              <a:tr h="576060">
                <a:tc>
                  <a:txBody>
                    <a:bodyPr/>
                    <a:lstStyle/>
                    <a:p>
                      <a:r>
                        <a:rPr lang="en-US" sz="2000" dirty="0" smtClean="0">
                          <a:solidFill>
                            <a:schemeClr val="bg1"/>
                          </a:solidFill>
                        </a:rPr>
                        <a:t>Indicator </a:t>
                      </a:r>
                      <a:endParaRPr lang="en-US" sz="2000" dirty="0">
                        <a:solidFill>
                          <a:schemeClr val="bg1"/>
                        </a:solidFill>
                      </a:endParaRPr>
                    </a:p>
                  </a:txBody>
                  <a:tcPr marL="68580" marR="68580" marT="34290" marB="34290"/>
                </a:tc>
                <a:tc>
                  <a:txBody>
                    <a:bodyPr/>
                    <a:lstStyle/>
                    <a:p>
                      <a:pPr algn="ctr"/>
                      <a:r>
                        <a:rPr lang="en-US" sz="2000" dirty="0" smtClean="0">
                          <a:solidFill>
                            <a:schemeClr val="bg1"/>
                          </a:solidFill>
                        </a:rPr>
                        <a:t>Calculation</a:t>
                      </a:r>
                    </a:p>
                    <a:p>
                      <a:pPr algn="ctr"/>
                      <a:r>
                        <a:rPr lang="en-US" sz="2000" dirty="0" smtClean="0">
                          <a:solidFill>
                            <a:schemeClr val="bg1"/>
                          </a:solidFill>
                        </a:rPr>
                        <a:t>2017-18</a:t>
                      </a:r>
                      <a:endParaRPr lang="en-US" sz="2000" dirty="0">
                        <a:solidFill>
                          <a:schemeClr val="bg1"/>
                        </a:solidFill>
                      </a:endParaRPr>
                    </a:p>
                  </a:txBody>
                  <a:tcPr marL="68580" marR="68580" marT="34290" marB="34290"/>
                </a:tc>
                <a:tc>
                  <a:txBody>
                    <a:bodyPr/>
                    <a:lstStyle/>
                    <a:p>
                      <a:pPr algn="ctr"/>
                      <a:r>
                        <a:rPr lang="en-US" sz="2000" dirty="0" smtClean="0">
                          <a:solidFill>
                            <a:schemeClr val="bg1"/>
                          </a:solidFill>
                        </a:rPr>
                        <a:t>Calculation</a:t>
                      </a:r>
                    </a:p>
                    <a:p>
                      <a:pPr algn="ctr"/>
                      <a:r>
                        <a:rPr lang="en-US" sz="2000" dirty="0" smtClean="0">
                          <a:solidFill>
                            <a:schemeClr val="bg1"/>
                          </a:solidFill>
                        </a:rPr>
                        <a:t>2016-17</a:t>
                      </a:r>
                      <a:endParaRPr lang="en-US" sz="2000" dirty="0">
                        <a:solidFill>
                          <a:schemeClr val="bg1"/>
                        </a:solidFill>
                      </a:endParaRPr>
                    </a:p>
                  </a:txBody>
                  <a:tcPr marL="68580" marR="68580" marT="34290" marB="34290"/>
                </a:tc>
                <a:tc>
                  <a:txBody>
                    <a:bodyPr/>
                    <a:lstStyle/>
                    <a:p>
                      <a:pPr algn="ctr"/>
                      <a:r>
                        <a:rPr lang="en-US" sz="2000" dirty="0" smtClean="0">
                          <a:solidFill>
                            <a:schemeClr val="bg1"/>
                          </a:solidFill>
                        </a:rPr>
                        <a:t>Calculation</a:t>
                      </a:r>
                    </a:p>
                    <a:p>
                      <a:pPr algn="ctr"/>
                      <a:r>
                        <a:rPr lang="en-US" sz="2000" dirty="0" smtClean="0">
                          <a:solidFill>
                            <a:schemeClr val="bg1"/>
                          </a:solidFill>
                        </a:rPr>
                        <a:t>2015-16</a:t>
                      </a:r>
                      <a:endParaRPr lang="en-US" sz="2000" dirty="0">
                        <a:solidFill>
                          <a:schemeClr val="bg1"/>
                        </a:solidFill>
                      </a:endParaRPr>
                    </a:p>
                  </a:txBody>
                  <a:tcPr marL="68580" marR="68580" marT="34290" marB="34290"/>
                </a:tc>
                <a:tc>
                  <a:txBody>
                    <a:bodyPr/>
                    <a:lstStyle/>
                    <a:p>
                      <a:pPr algn="ctr"/>
                      <a:r>
                        <a:rPr lang="en-US" sz="2000" dirty="0" smtClean="0">
                          <a:solidFill>
                            <a:schemeClr val="bg1"/>
                          </a:solidFill>
                        </a:rPr>
                        <a:t>Calculation 2014-15</a:t>
                      </a:r>
                      <a:endParaRPr lang="en-US" sz="2000" dirty="0">
                        <a:solidFill>
                          <a:schemeClr val="bg1"/>
                        </a:solidFill>
                      </a:endParaRPr>
                    </a:p>
                  </a:txBody>
                  <a:tcPr marL="68580" marR="68580" marT="34290" marB="34290"/>
                </a:tc>
                <a:extLst>
                  <a:ext uri="{0D108BD9-81ED-4DB2-BD59-A6C34878D82A}">
                    <a16:rowId xmlns:a16="http://schemas.microsoft.com/office/drawing/2014/main" val="10000"/>
                  </a:ext>
                </a:extLst>
              </a:tr>
              <a:tr h="388620">
                <a:tc>
                  <a:txBody>
                    <a:bodyPr/>
                    <a:lstStyle/>
                    <a:p>
                      <a:r>
                        <a:rPr lang="en-US" sz="1800" dirty="0" smtClean="0"/>
                        <a:t>Fund Balance</a:t>
                      </a:r>
                      <a:endParaRPr lang="en-US" sz="1800" dirty="0"/>
                    </a:p>
                  </a:txBody>
                  <a:tcPr marL="68580" marR="68580" marT="34290" marB="34290"/>
                </a:tc>
                <a:tc>
                  <a:txBody>
                    <a:bodyPr/>
                    <a:lstStyle/>
                    <a:p>
                      <a:pPr algn="ctr"/>
                      <a:r>
                        <a:rPr lang="en-US" sz="1800" dirty="0" smtClean="0"/>
                        <a:t>0.0%</a:t>
                      </a:r>
                      <a:endParaRPr lang="en-US" sz="1800" dirty="0"/>
                    </a:p>
                  </a:txBody>
                  <a:tcPr marL="68580" marR="68580" marT="34290" marB="34290"/>
                </a:tc>
                <a:tc>
                  <a:txBody>
                    <a:bodyPr/>
                    <a:lstStyle/>
                    <a:p>
                      <a:pPr algn="ctr"/>
                      <a:r>
                        <a:rPr lang="en-US" sz="1800" dirty="0" smtClean="0"/>
                        <a:t>0.0%</a:t>
                      </a:r>
                      <a:endParaRPr lang="en-US" sz="1800" dirty="0"/>
                    </a:p>
                  </a:txBody>
                  <a:tcPr marL="68580" marR="68580" marT="34290" marB="34290"/>
                </a:tc>
                <a:tc>
                  <a:txBody>
                    <a:bodyPr/>
                    <a:lstStyle/>
                    <a:p>
                      <a:pPr algn="ctr"/>
                      <a:r>
                        <a:rPr lang="en-US" sz="1800" dirty="0" smtClean="0"/>
                        <a:t>0.0%</a:t>
                      </a:r>
                      <a:endParaRPr lang="en-US" sz="1800" dirty="0"/>
                    </a:p>
                  </a:txBody>
                  <a:tcPr marL="68580" marR="68580" marT="34290" marB="34290"/>
                </a:tc>
                <a:tc>
                  <a:txBody>
                    <a:bodyPr/>
                    <a:lstStyle/>
                    <a:p>
                      <a:pPr algn="ctr"/>
                      <a:r>
                        <a:rPr lang="en-US" sz="1800" dirty="0" smtClean="0"/>
                        <a:t>0.0%</a:t>
                      </a:r>
                      <a:endParaRPr lang="en-US" sz="1800" dirty="0"/>
                    </a:p>
                  </a:txBody>
                  <a:tcPr marL="68580" marR="68580" marT="34290" marB="34290"/>
                </a:tc>
                <a:extLst>
                  <a:ext uri="{0D108BD9-81ED-4DB2-BD59-A6C34878D82A}">
                    <a16:rowId xmlns:a16="http://schemas.microsoft.com/office/drawing/2014/main" val="10001"/>
                  </a:ext>
                </a:extLst>
              </a:tr>
              <a:tr h="394798">
                <a:tc>
                  <a:txBody>
                    <a:bodyPr/>
                    <a:lstStyle/>
                    <a:p>
                      <a:r>
                        <a:rPr lang="en-US" sz="1800" dirty="0" smtClean="0"/>
                        <a:t>Operating Deficit</a:t>
                      </a:r>
                      <a:endParaRPr lang="en-US" sz="1800" dirty="0"/>
                    </a:p>
                  </a:txBody>
                  <a:tcPr marL="68580" marR="68580" marT="34290" marB="34290"/>
                </a:tc>
                <a:tc>
                  <a:txBody>
                    <a:bodyPr/>
                    <a:lstStyle/>
                    <a:p>
                      <a:pPr algn="ctr"/>
                      <a:r>
                        <a:rPr lang="en-US" sz="1800" dirty="0" smtClean="0"/>
                        <a:t>13.4%</a:t>
                      </a:r>
                      <a:endParaRPr lang="en-US" sz="1800" dirty="0"/>
                    </a:p>
                  </a:txBody>
                  <a:tcPr marL="68580" marR="68580" marT="34290" marB="34290"/>
                </a:tc>
                <a:tc>
                  <a:txBody>
                    <a:bodyPr/>
                    <a:lstStyle/>
                    <a:p>
                      <a:pPr algn="ctr"/>
                      <a:r>
                        <a:rPr lang="en-US" sz="1800" dirty="0" smtClean="0"/>
                        <a:t>20.0%</a:t>
                      </a:r>
                      <a:endParaRPr lang="en-US" sz="1800" dirty="0"/>
                    </a:p>
                  </a:txBody>
                  <a:tcPr marL="68580" marR="68580" marT="34290" marB="34290"/>
                </a:tc>
                <a:tc>
                  <a:txBody>
                    <a:bodyPr/>
                    <a:lstStyle/>
                    <a:p>
                      <a:pPr algn="ctr"/>
                      <a:r>
                        <a:rPr lang="en-US" sz="1800" dirty="0" smtClean="0"/>
                        <a:t>20.0%</a:t>
                      </a:r>
                      <a:endParaRPr lang="en-US" sz="1800" dirty="0"/>
                    </a:p>
                  </a:txBody>
                  <a:tcPr marL="68580" marR="68580" marT="34290" marB="34290"/>
                </a:tc>
                <a:tc>
                  <a:txBody>
                    <a:bodyPr/>
                    <a:lstStyle/>
                    <a:p>
                      <a:pPr algn="ctr"/>
                      <a:r>
                        <a:rPr lang="en-US" sz="1800" dirty="0" smtClean="0"/>
                        <a:t>20.0%</a:t>
                      </a:r>
                      <a:endParaRPr lang="en-US" sz="1800" dirty="0"/>
                    </a:p>
                  </a:txBody>
                  <a:tcPr marL="68580" marR="68580" marT="34290" marB="34290"/>
                </a:tc>
                <a:extLst>
                  <a:ext uri="{0D108BD9-81ED-4DB2-BD59-A6C34878D82A}">
                    <a16:rowId xmlns:a16="http://schemas.microsoft.com/office/drawing/2014/main" val="10002"/>
                  </a:ext>
                </a:extLst>
              </a:tr>
              <a:tr h="368937">
                <a:tc>
                  <a:txBody>
                    <a:bodyPr/>
                    <a:lstStyle/>
                    <a:p>
                      <a:r>
                        <a:rPr lang="en-US" sz="1800" dirty="0" smtClean="0"/>
                        <a:t>Cash</a:t>
                      </a:r>
                      <a:endParaRPr lang="en-US" sz="1800" dirty="0"/>
                    </a:p>
                  </a:txBody>
                  <a:tcPr marL="68580" marR="68580" marT="34290" marB="34290"/>
                </a:tc>
                <a:tc>
                  <a:txBody>
                    <a:bodyPr/>
                    <a:lstStyle/>
                    <a:p>
                      <a:pPr algn="ctr"/>
                      <a:r>
                        <a:rPr lang="en-US" sz="1800" dirty="0" smtClean="0"/>
                        <a:t>3.3%</a:t>
                      </a:r>
                      <a:endParaRPr lang="en-US" sz="1800" dirty="0"/>
                    </a:p>
                  </a:txBody>
                  <a:tcPr marL="68580" marR="68580" marT="34290" marB="34290"/>
                </a:tc>
                <a:tc>
                  <a:txBody>
                    <a:bodyPr/>
                    <a:lstStyle/>
                    <a:p>
                      <a:pPr algn="ctr"/>
                      <a:r>
                        <a:rPr lang="en-US" sz="1800" dirty="0" smtClean="0"/>
                        <a:t>20.0%</a:t>
                      </a:r>
                      <a:endParaRPr lang="en-US" sz="1800" dirty="0"/>
                    </a:p>
                  </a:txBody>
                  <a:tcPr marL="68580" marR="68580" marT="34290" marB="34290"/>
                </a:tc>
                <a:tc>
                  <a:txBody>
                    <a:bodyPr/>
                    <a:lstStyle/>
                    <a:p>
                      <a:pPr algn="ctr"/>
                      <a:r>
                        <a:rPr lang="en-US" sz="1800" dirty="0" smtClean="0"/>
                        <a:t>16.7%</a:t>
                      </a:r>
                      <a:endParaRPr lang="en-US" sz="1800" dirty="0"/>
                    </a:p>
                  </a:txBody>
                  <a:tcPr marL="68580" marR="68580" marT="34290" marB="34290"/>
                </a:tc>
                <a:tc>
                  <a:txBody>
                    <a:bodyPr/>
                    <a:lstStyle/>
                    <a:p>
                      <a:pPr algn="ctr"/>
                      <a:r>
                        <a:rPr lang="en-US" sz="1800" dirty="0" smtClean="0"/>
                        <a:t> 0.0%</a:t>
                      </a:r>
                      <a:endParaRPr lang="en-US" sz="1800" dirty="0"/>
                    </a:p>
                  </a:txBody>
                  <a:tcPr marL="68580" marR="68580" marT="34290" marB="34290"/>
                </a:tc>
                <a:extLst>
                  <a:ext uri="{0D108BD9-81ED-4DB2-BD59-A6C34878D82A}">
                    <a16:rowId xmlns:a16="http://schemas.microsoft.com/office/drawing/2014/main" val="10003"/>
                  </a:ext>
                </a:extLst>
              </a:tr>
              <a:tr h="413039">
                <a:tc>
                  <a:txBody>
                    <a:bodyPr/>
                    <a:lstStyle/>
                    <a:p>
                      <a:r>
                        <a:rPr lang="en-US" sz="1800" dirty="0" smtClean="0"/>
                        <a:t>Short-term Debt</a:t>
                      </a:r>
                      <a:endParaRPr lang="en-US" sz="1800" dirty="0"/>
                    </a:p>
                  </a:txBody>
                  <a:tcPr marL="68580" marR="68580" marT="34290" marB="34290"/>
                </a:tc>
                <a:tc>
                  <a:txBody>
                    <a:bodyPr/>
                    <a:lstStyle/>
                    <a:p>
                      <a:pPr algn="ctr"/>
                      <a:r>
                        <a:rPr lang="en-US" sz="1800" dirty="0" smtClean="0"/>
                        <a:t>0.0%</a:t>
                      </a:r>
                      <a:endParaRPr lang="en-US" sz="1800" dirty="0"/>
                    </a:p>
                  </a:txBody>
                  <a:tcPr marL="68580" marR="68580" marT="34290" marB="34290"/>
                </a:tc>
                <a:tc>
                  <a:txBody>
                    <a:bodyPr/>
                    <a:lstStyle/>
                    <a:p>
                      <a:pPr algn="ctr"/>
                      <a:r>
                        <a:rPr lang="en-US" sz="1800" dirty="0" smtClean="0"/>
                        <a:t>10.0%</a:t>
                      </a:r>
                      <a:endParaRPr lang="en-US" sz="1800" dirty="0"/>
                    </a:p>
                  </a:txBody>
                  <a:tcPr marL="68580" marR="68580" marT="34290" marB="34290"/>
                </a:tc>
                <a:tc>
                  <a:txBody>
                    <a:bodyPr/>
                    <a:lstStyle/>
                    <a:p>
                      <a:pPr algn="ctr"/>
                      <a:r>
                        <a:rPr lang="en-US" sz="1800" dirty="0" smtClean="0"/>
                        <a:t>0.0%</a:t>
                      </a:r>
                      <a:endParaRPr lang="en-US" sz="1800" dirty="0"/>
                    </a:p>
                  </a:txBody>
                  <a:tcPr marL="68580" marR="68580" marT="34290" marB="34290"/>
                </a:tc>
                <a:tc>
                  <a:txBody>
                    <a:bodyPr/>
                    <a:lstStyle/>
                    <a:p>
                      <a:pPr algn="ctr"/>
                      <a:r>
                        <a:rPr lang="en-US" sz="1800" dirty="0" smtClean="0"/>
                        <a:t> 0.0%</a:t>
                      </a:r>
                      <a:endParaRPr lang="en-US" sz="1800" dirty="0"/>
                    </a:p>
                  </a:txBody>
                  <a:tcPr marL="68580" marR="68580" marT="34290" marB="34290"/>
                </a:tc>
                <a:extLst>
                  <a:ext uri="{0D108BD9-81ED-4DB2-BD59-A6C34878D82A}">
                    <a16:rowId xmlns:a16="http://schemas.microsoft.com/office/drawing/2014/main" val="10004"/>
                  </a:ext>
                </a:extLst>
              </a:tr>
              <a:tr h="368937">
                <a:tc>
                  <a:txBody>
                    <a:bodyPr/>
                    <a:lstStyle/>
                    <a:p>
                      <a:r>
                        <a:rPr lang="en-US" sz="1800" dirty="0" smtClean="0"/>
                        <a:t>   TOTAL</a:t>
                      </a:r>
                      <a:endParaRPr lang="en-US" sz="1800" b="1" dirty="0"/>
                    </a:p>
                  </a:txBody>
                  <a:tcPr marL="68580" marR="68580" marT="34290" marB="34290"/>
                </a:tc>
                <a:tc>
                  <a:txBody>
                    <a:bodyPr/>
                    <a:lstStyle/>
                    <a:p>
                      <a:pPr algn="ctr"/>
                      <a:r>
                        <a:rPr lang="en-US" sz="1800" dirty="0" smtClean="0"/>
                        <a:t>16.7%</a:t>
                      </a:r>
                      <a:endParaRPr lang="en-US" sz="1800" b="1" dirty="0"/>
                    </a:p>
                  </a:txBody>
                  <a:tcPr marL="68580" marR="68580" marT="34290" marB="34290"/>
                </a:tc>
                <a:tc>
                  <a:txBody>
                    <a:bodyPr/>
                    <a:lstStyle/>
                    <a:p>
                      <a:pPr algn="ctr"/>
                      <a:r>
                        <a:rPr lang="en-US" sz="1800" dirty="0" smtClean="0"/>
                        <a:t>50.0%</a:t>
                      </a:r>
                      <a:endParaRPr lang="en-US" sz="1800" b="1" dirty="0"/>
                    </a:p>
                  </a:txBody>
                  <a:tcPr marL="68580" marR="68580" marT="34290" marB="34290"/>
                </a:tc>
                <a:tc>
                  <a:txBody>
                    <a:bodyPr/>
                    <a:lstStyle/>
                    <a:p>
                      <a:pPr algn="ctr"/>
                      <a:r>
                        <a:rPr lang="en-US" sz="1800" dirty="0" smtClean="0"/>
                        <a:t>36.7%</a:t>
                      </a:r>
                      <a:endParaRPr lang="en-US" sz="1800" b="1" dirty="0"/>
                    </a:p>
                  </a:txBody>
                  <a:tcPr marL="68580" marR="68580" marT="34290" marB="34290"/>
                </a:tc>
                <a:tc>
                  <a:txBody>
                    <a:bodyPr/>
                    <a:lstStyle/>
                    <a:p>
                      <a:pPr algn="ctr"/>
                      <a:r>
                        <a:rPr lang="en-US" sz="1800" dirty="0" smtClean="0"/>
                        <a:t>20.0%</a:t>
                      </a:r>
                      <a:endParaRPr lang="en-US" sz="1800" b="1" dirty="0"/>
                    </a:p>
                  </a:txBody>
                  <a:tcPr marL="68580" marR="68580" marT="34290" marB="34290"/>
                </a:tc>
                <a:extLst>
                  <a:ext uri="{0D108BD9-81ED-4DB2-BD59-A6C34878D82A}">
                    <a16:rowId xmlns:a16="http://schemas.microsoft.com/office/drawing/2014/main" val="10005"/>
                  </a:ext>
                </a:extLst>
              </a:tr>
            </a:tbl>
          </a:graphicData>
        </a:graphic>
      </p:graphicFrame>
      <p:graphicFrame>
        <p:nvGraphicFramePr>
          <p:cNvPr id="5" name="Diagram 4"/>
          <p:cNvGraphicFramePr/>
          <p:nvPr>
            <p:extLst>
              <p:ext uri="{D42A27DB-BD31-4B8C-83A1-F6EECF244321}">
                <p14:modId xmlns:p14="http://schemas.microsoft.com/office/powerpoint/2010/main" val="1022354069"/>
              </p:ext>
            </p:extLst>
          </p:nvPr>
        </p:nvGraphicFramePr>
        <p:xfrm>
          <a:off x="2438400" y="4648200"/>
          <a:ext cx="4572000" cy="1028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0" y="6096000"/>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7" name="Picture 6"/>
          <p:cNvPicPr>
            <a:picLocks noChangeAspect="1"/>
          </p:cNvPicPr>
          <p:nvPr/>
        </p:nvPicPr>
        <p:blipFill>
          <a:blip r:embed="rId7"/>
          <a:stretch>
            <a:fillRect/>
          </a:stretch>
        </p:blipFill>
        <p:spPr>
          <a:xfrm>
            <a:off x="381000" y="5911673"/>
            <a:ext cx="709967" cy="709967"/>
          </a:xfrm>
          <a:prstGeom prst="rect">
            <a:avLst/>
          </a:prstGeom>
        </p:spPr>
      </p:pic>
    </p:spTree>
    <p:extLst>
      <p:ext uri="{BB962C8B-B14F-4D97-AF65-F5344CB8AC3E}">
        <p14:creationId xmlns:p14="http://schemas.microsoft.com/office/powerpoint/2010/main" val="1248637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5"/>
                </a:solidFill>
              </a:rPr>
              <a:t>Tonight’s Topics</a:t>
            </a:r>
          </a:p>
        </p:txBody>
      </p:sp>
      <p:sp>
        <p:nvSpPr>
          <p:cNvPr id="5" name="Content Placeholder 2"/>
          <p:cNvSpPr>
            <a:spLocks noGrp="1"/>
          </p:cNvSpPr>
          <p:nvPr>
            <p:ph idx="1"/>
          </p:nvPr>
        </p:nvSpPr>
        <p:spPr/>
        <p:txBody>
          <a:bodyPr/>
          <a:lstStyle/>
          <a:p>
            <a:r>
              <a:rPr lang="en-US" dirty="0" smtClean="0"/>
              <a:t>2018-19 Projected Performance</a:t>
            </a:r>
          </a:p>
          <a:p>
            <a:r>
              <a:rPr lang="en-US" dirty="0"/>
              <a:t>Long </a:t>
            </a:r>
            <a:r>
              <a:rPr lang="en-US" dirty="0" smtClean="0"/>
              <a:t>Range </a:t>
            </a:r>
            <a:r>
              <a:rPr lang="en-US" dirty="0"/>
              <a:t>P</a:t>
            </a:r>
            <a:r>
              <a:rPr lang="en-US" dirty="0" smtClean="0"/>
              <a:t>lan</a:t>
            </a:r>
            <a:endParaRPr lang="en-US" dirty="0"/>
          </a:p>
          <a:p>
            <a:r>
              <a:rPr lang="en-US" dirty="0" smtClean="0"/>
              <a:t>Fiscal Stress Calculation</a:t>
            </a:r>
          </a:p>
          <a:p>
            <a:r>
              <a:rPr lang="en-US" dirty="0" smtClean="0"/>
              <a:t>Questions</a:t>
            </a:r>
            <a:endParaRPr lang="en-US" dirty="0"/>
          </a:p>
        </p:txBody>
      </p:sp>
      <p:sp>
        <p:nvSpPr>
          <p:cNvPr id="6" name="TextBox 5"/>
          <p:cNvSpPr txBox="1"/>
          <p:nvPr/>
        </p:nvSpPr>
        <p:spPr>
          <a:xfrm>
            <a:off x="0" y="6046413"/>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4" name="Picture 3"/>
          <p:cNvPicPr>
            <a:picLocks noChangeAspect="1"/>
          </p:cNvPicPr>
          <p:nvPr/>
        </p:nvPicPr>
        <p:blipFill>
          <a:blip r:embed="rId2"/>
          <a:stretch>
            <a:fillRect/>
          </a:stretch>
        </p:blipFill>
        <p:spPr>
          <a:xfrm>
            <a:off x="381000" y="5876095"/>
            <a:ext cx="709967" cy="709967"/>
          </a:xfrm>
          <a:prstGeom prst="rect">
            <a:avLst/>
          </a:prstGeom>
        </p:spPr>
      </p:pic>
      <p:sp>
        <p:nvSpPr>
          <p:cNvPr id="7" name="Slide Number Placeholder 6"/>
          <p:cNvSpPr>
            <a:spLocks noGrp="1"/>
          </p:cNvSpPr>
          <p:nvPr>
            <p:ph type="sldNum" sz="quarter" idx="12"/>
          </p:nvPr>
        </p:nvSpPr>
        <p:spPr/>
        <p:txBody>
          <a:bodyPr/>
          <a:lstStyle/>
          <a:p>
            <a:fld id="{42111DAB-6426-4523-A227-8704EA05302A}"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3" name="Content Placeholder 3"/>
          <p:cNvPicPr>
            <a:picLocks noGrp="1" noChangeAspect="1"/>
          </p:cNvPicPr>
          <p:nvPr>
            <p:ph idx="1"/>
          </p:nvPr>
        </p:nvPicPr>
        <p:blipFill>
          <a:blip r:embed="rId2"/>
          <a:stretch>
            <a:fillRect/>
          </a:stretch>
        </p:blipFill>
        <p:spPr>
          <a:xfrm>
            <a:off x="2209800" y="1905000"/>
            <a:ext cx="4067175" cy="4067175"/>
          </a:xfrm>
          <a:prstGeom prst="rect">
            <a:avLst/>
          </a:prstGeom>
          <a:ln>
            <a:noFill/>
          </a:ln>
          <a:effectLst>
            <a:outerShdw blurRad="292100" dist="139700" dir="2700000" algn="tl" rotWithShape="0">
              <a:srgbClr val="333333">
                <a:alpha val="65000"/>
              </a:srgbClr>
            </a:outerShdw>
          </a:effectLst>
        </p:spPr>
      </p:pic>
      <p:sp>
        <p:nvSpPr>
          <p:cNvPr id="4" name="Slide Number Placeholder 3"/>
          <p:cNvSpPr>
            <a:spLocks noGrp="1"/>
          </p:cNvSpPr>
          <p:nvPr>
            <p:ph type="sldNum" sz="quarter" idx="12"/>
          </p:nvPr>
        </p:nvSpPr>
        <p:spPr/>
        <p:txBody>
          <a:bodyPr/>
          <a:lstStyle/>
          <a:p>
            <a:fld id="{42111DAB-6426-4523-A227-8704EA05302A}" type="slidenum">
              <a:rPr lang="en-US" smtClean="0"/>
              <a:pPr/>
              <a:t>20</a:t>
            </a:fld>
            <a:endParaRPr lang="en-US" dirty="0"/>
          </a:p>
        </p:txBody>
      </p:sp>
    </p:spTree>
    <p:extLst>
      <p:ext uri="{BB962C8B-B14F-4D97-AF65-F5344CB8AC3E}">
        <p14:creationId xmlns:p14="http://schemas.microsoft.com/office/powerpoint/2010/main" val="3423894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Projection of 2018-2019</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66064895"/>
              </p:ext>
            </p:extLst>
          </p:nvPr>
        </p:nvGraphicFramePr>
        <p:xfrm>
          <a:off x="990600" y="1731065"/>
          <a:ext cx="7086600" cy="3207475"/>
        </p:xfrm>
        <a:graphic>
          <a:graphicData uri="http://schemas.openxmlformats.org/drawingml/2006/table">
            <a:tbl>
              <a:tblPr firstRow="1" bandRow="1">
                <a:tableStyleId>{93296810-A885-4BE3-A3E7-6D5BEEA58F35}</a:tableStyleId>
              </a:tblPr>
              <a:tblGrid>
                <a:gridCol w="4580364">
                  <a:extLst>
                    <a:ext uri="{9D8B030D-6E8A-4147-A177-3AD203B41FA5}">
                      <a16:colId xmlns:a16="http://schemas.microsoft.com/office/drawing/2014/main" val="20000"/>
                    </a:ext>
                  </a:extLst>
                </a:gridCol>
                <a:gridCol w="2506236">
                  <a:extLst>
                    <a:ext uri="{9D8B030D-6E8A-4147-A177-3AD203B41FA5}">
                      <a16:colId xmlns:a16="http://schemas.microsoft.com/office/drawing/2014/main" val="20001"/>
                    </a:ext>
                  </a:extLst>
                </a:gridCol>
              </a:tblGrid>
              <a:tr h="501287">
                <a:tc>
                  <a:txBody>
                    <a:bodyPr/>
                    <a:lstStyle/>
                    <a:p>
                      <a:endParaRPr lang="en-US" sz="2000" dirty="0">
                        <a:solidFill>
                          <a:schemeClr val="bg1"/>
                        </a:solidFill>
                      </a:endParaRPr>
                    </a:p>
                  </a:txBody>
                  <a:tcPr/>
                </a:tc>
                <a:tc>
                  <a:txBody>
                    <a:bodyPr/>
                    <a:lstStyle/>
                    <a:p>
                      <a:pPr algn="ctr"/>
                      <a:r>
                        <a:rPr lang="en-US" sz="2000" dirty="0" smtClean="0">
                          <a:solidFill>
                            <a:schemeClr val="bg1"/>
                          </a:solidFill>
                        </a:rPr>
                        <a:t>2018-2019</a:t>
                      </a:r>
                      <a:endParaRPr lang="en-US" sz="2000" dirty="0">
                        <a:solidFill>
                          <a:schemeClr val="bg1"/>
                        </a:solidFill>
                      </a:endParaRPr>
                    </a:p>
                  </a:txBody>
                  <a:tcPr/>
                </a:tc>
                <a:extLst>
                  <a:ext uri="{0D108BD9-81ED-4DB2-BD59-A6C34878D82A}">
                    <a16:rowId xmlns:a16="http://schemas.microsoft.com/office/drawing/2014/main" val="10000"/>
                  </a:ext>
                </a:extLst>
              </a:tr>
              <a:tr h="501287">
                <a:tc>
                  <a:txBody>
                    <a:bodyPr/>
                    <a:lstStyle/>
                    <a:p>
                      <a:r>
                        <a:rPr lang="en-US" sz="2000" dirty="0" smtClean="0"/>
                        <a:t>Projected Revenues</a:t>
                      </a:r>
                      <a:endParaRPr lang="en-US" sz="2000" dirty="0"/>
                    </a:p>
                  </a:txBody>
                  <a:tcPr/>
                </a:tc>
                <a:tc>
                  <a:txBody>
                    <a:bodyPr/>
                    <a:lstStyle/>
                    <a:p>
                      <a:pPr algn="r"/>
                      <a:r>
                        <a:rPr lang="en-US" sz="2000" dirty="0" smtClean="0"/>
                        <a:t>$19,551,538</a:t>
                      </a:r>
                      <a:endParaRPr lang="en-US" sz="2000" dirty="0"/>
                    </a:p>
                  </a:txBody>
                  <a:tcPr/>
                </a:tc>
                <a:extLst>
                  <a:ext uri="{0D108BD9-81ED-4DB2-BD59-A6C34878D82A}">
                    <a16:rowId xmlns:a16="http://schemas.microsoft.com/office/drawing/2014/main" val="10001"/>
                  </a:ext>
                </a:extLst>
              </a:tr>
              <a:tr h="501287">
                <a:tc>
                  <a:txBody>
                    <a:bodyPr/>
                    <a:lstStyle/>
                    <a:p>
                      <a:r>
                        <a:rPr lang="en-US" sz="2000" dirty="0" smtClean="0"/>
                        <a:t>Projected</a:t>
                      </a:r>
                      <a:r>
                        <a:rPr lang="en-US" sz="2000" baseline="0" dirty="0" smtClean="0"/>
                        <a:t> </a:t>
                      </a:r>
                      <a:r>
                        <a:rPr lang="en-US" sz="2000" dirty="0" smtClean="0"/>
                        <a:t>Expenditures</a:t>
                      </a:r>
                      <a:endParaRPr lang="en-US" sz="2000" dirty="0"/>
                    </a:p>
                  </a:txBody>
                  <a:tcPr/>
                </a:tc>
                <a:tc>
                  <a:txBody>
                    <a:bodyPr/>
                    <a:lstStyle/>
                    <a:p>
                      <a:pPr algn="r"/>
                      <a:r>
                        <a:rPr lang="en-US" sz="2000" dirty="0" smtClean="0"/>
                        <a:t>$19,702,766</a:t>
                      </a:r>
                      <a:endParaRPr lang="en-US" sz="2000" dirty="0"/>
                    </a:p>
                  </a:txBody>
                  <a:tcPr/>
                </a:tc>
                <a:extLst>
                  <a:ext uri="{0D108BD9-81ED-4DB2-BD59-A6C34878D82A}">
                    <a16:rowId xmlns:a16="http://schemas.microsoft.com/office/drawing/2014/main" val="10002"/>
                  </a:ext>
                </a:extLst>
              </a:tr>
              <a:tr h="501287">
                <a:tc>
                  <a:txBody>
                    <a:bodyPr/>
                    <a:lstStyle/>
                    <a:p>
                      <a:r>
                        <a:rPr lang="en-US" sz="2000" dirty="0" smtClean="0"/>
                        <a:t>Projected Operating Surplus/(Deficit)</a:t>
                      </a:r>
                      <a:endParaRPr lang="en-US" sz="2000" dirty="0"/>
                    </a:p>
                  </a:txBody>
                  <a:tcPr/>
                </a:tc>
                <a:tc>
                  <a:txBody>
                    <a:bodyPr/>
                    <a:lstStyle/>
                    <a:p>
                      <a:pPr algn="r"/>
                      <a:r>
                        <a:rPr lang="en-US" sz="2000" dirty="0" smtClean="0"/>
                        <a:t>  ($151,228)</a:t>
                      </a:r>
                      <a:endParaRPr lang="en-US" sz="2000" dirty="0">
                        <a:solidFill>
                          <a:srgbClr val="C00000"/>
                        </a:solidFill>
                      </a:endParaRPr>
                    </a:p>
                  </a:txBody>
                  <a:tcPr/>
                </a:tc>
                <a:extLst>
                  <a:ext uri="{0D108BD9-81ED-4DB2-BD59-A6C34878D82A}">
                    <a16:rowId xmlns:a16="http://schemas.microsoft.com/office/drawing/2014/main" val="10003"/>
                  </a:ext>
                </a:extLst>
              </a:tr>
              <a:tr h="501287">
                <a:tc>
                  <a:txBody>
                    <a:bodyPr/>
                    <a:lstStyle/>
                    <a:p>
                      <a:endParaRPr lang="en-US" sz="2000" dirty="0"/>
                    </a:p>
                  </a:txBody>
                  <a:tcPr/>
                </a:tc>
                <a:tc>
                  <a:txBody>
                    <a:bodyPr/>
                    <a:lstStyle/>
                    <a:p>
                      <a:pPr algn="r"/>
                      <a:endParaRPr lang="en-US" sz="2000" dirty="0"/>
                    </a:p>
                  </a:txBody>
                  <a:tcPr/>
                </a:tc>
                <a:extLst>
                  <a:ext uri="{0D108BD9-81ED-4DB2-BD59-A6C34878D82A}">
                    <a16:rowId xmlns:a16="http://schemas.microsoft.com/office/drawing/2014/main" val="10004"/>
                  </a:ext>
                </a:extLst>
              </a:tr>
              <a:tr h="501287">
                <a:tc>
                  <a:txBody>
                    <a:bodyPr/>
                    <a:lstStyle/>
                    <a:p>
                      <a:r>
                        <a:rPr lang="en-US" sz="2000" dirty="0" smtClean="0"/>
                        <a:t>Projected Gain (Loss) in Total Fund Balance</a:t>
                      </a:r>
                      <a:endParaRPr lang="en-US" sz="2000" dirty="0"/>
                    </a:p>
                  </a:txBody>
                  <a:tcPr/>
                </a:tc>
                <a:tc>
                  <a:txBody>
                    <a:bodyPr/>
                    <a:lstStyle/>
                    <a:p>
                      <a:pPr algn="r"/>
                      <a:r>
                        <a:rPr lang="en-US" sz="2000" dirty="0" smtClean="0"/>
                        <a:t>  ($151,228)</a:t>
                      </a:r>
                      <a:endParaRPr lang="en-US" sz="2000" dirty="0"/>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1219200" y="5044368"/>
            <a:ext cx="6705600" cy="923330"/>
          </a:xfrm>
          <a:prstGeom prst="rect">
            <a:avLst/>
          </a:prstGeom>
          <a:noFill/>
        </p:spPr>
        <p:txBody>
          <a:bodyPr wrap="square" rtlCol="0">
            <a:spAutoFit/>
          </a:bodyPr>
          <a:lstStyle/>
          <a:p>
            <a:pPr algn="ctr"/>
            <a:r>
              <a:rPr lang="en-US" dirty="0" smtClean="0">
                <a:solidFill>
                  <a:schemeClr val="tx2"/>
                </a:solidFill>
              </a:rPr>
              <a:t>Note: This projection is expected to be refined as additional information on such things as staffing changes, boces services, tuition costs and utilities become available.</a:t>
            </a:r>
            <a:endParaRPr lang="en-US" dirty="0">
              <a:solidFill>
                <a:schemeClr val="tx2"/>
              </a:solidFill>
            </a:endParaRPr>
          </a:p>
        </p:txBody>
      </p:sp>
      <p:sp>
        <p:nvSpPr>
          <p:cNvPr id="5" name="TextBox 4"/>
          <p:cNvSpPr txBox="1"/>
          <p:nvPr/>
        </p:nvSpPr>
        <p:spPr>
          <a:xfrm>
            <a:off x="0" y="6127232"/>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6" name="Picture 5"/>
          <p:cNvPicPr>
            <a:picLocks noChangeAspect="1"/>
          </p:cNvPicPr>
          <p:nvPr/>
        </p:nvPicPr>
        <p:blipFill>
          <a:blip r:embed="rId2"/>
          <a:stretch>
            <a:fillRect/>
          </a:stretch>
        </p:blipFill>
        <p:spPr>
          <a:xfrm>
            <a:off x="381000" y="5956914"/>
            <a:ext cx="709967" cy="709967"/>
          </a:xfrm>
          <a:prstGeom prst="rect">
            <a:avLst/>
          </a:prstGeom>
        </p:spPr>
      </p:pic>
      <p:sp>
        <p:nvSpPr>
          <p:cNvPr id="7" name="Slide Number Placeholder 6"/>
          <p:cNvSpPr>
            <a:spLocks noGrp="1"/>
          </p:cNvSpPr>
          <p:nvPr>
            <p:ph type="sldNum" sz="quarter" idx="12"/>
          </p:nvPr>
        </p:nvSpPr>
        <p:spPr/>
        <p:txBody>
          <a:bodyPr/>
          <a:lstStyle/>
          <a:p>
            <a:fld id="{42111DAB-6426-4523-A227-8704EA05302A}" type="slidenum">
              <a:rPr lang="en-US" smtClean="0"/>
              <a:pPr/>
              <a:t>3</a:t>
            </a:fld>
            <a:endParaRPr lang="en-US" dirty="0"/>
          </a:p>
        </p:txBody>
      </p:sp>
    </p:spTree>
    <p:extLst>
      <p:ext uri="{BB962C8B-B14F-4D97-AF65-F5344CB8AC3E}">
        <p14:creationId xmlns:p14="http://schemas.microsoft.com/office/powerpoint/2010/main" val="20797266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Projected 18-19 performance</a:t>
            </a:r>
            <a:endParaRPr lang="en-US" dirty="0"/>
          </a:p>
        </p:txBody>
      </p:sp>
      <p:sp>
        <p:nvSpPr>
          <p:cNvPr id="3" name="Content Placeholder 2"/>
          <p:cNvSpPr>
            <a:spLocks noGrp="1"/>
          </p:cNvSpPr>
          <p:nvPr>
            <p:ph idx="1"/>
          </p:nvPr>
        </p:nvSpPr>
        <p:spPr>
          <a:xfrm>
            <a:off x="840000" y="1475175"/>
            <a:ext cx="7675350" cy="4436497"/>
          </a:xfrm>
        </p:spPr>
        <p:txBody>
          <a:bodyPr>
            <a:normAutofit fontScale="92500" lnSpcReduction="10000"/>
          </a:bodyPr>
          <a:lstStyle/>
          <a:p>
            <a:r>
              <a:rPr lang="en-US" dirty="0">
                <a:solidFill>
                  <a:schemeClr val="tx1"/>
                </a:solidFill>
              </a:rPr>
              <a:t>F</a:t>
            </a:r>
            <a:r>
              <a:rPr lang="en-US" dirty="0" smtClean="0">
                <a:solidFill>
                  <a:schemeClr val="tx1"/>
                </a:solidFill>
              </a:rPr>
              <a:t>actors that have contributed to the 2018-19 projection:</a:t>
            </a:r>
          </a:p>
          <a:p>
            <a:r>
              <a:rPr lang="en-US" dirty="0" smtClean="0">
                <a:solidFill>
                  <a:schemeClr val="accent5">
                    <a:lumMod val="75000"/>
                  </a:schemeClr>
                </a:solidFill>
              </a:rPr>
              <a:t>Revenue</a:t>
            </a:r>
          </a:p>
          <a:p>
            <a:pPr lvl="1"/>
            <a:r>
              <a:rPr lang="en-US" sz="2400" dirty="0" smtClean="0">
                <a:solidFill>
                  <a:schemeClr val="tx1"/>
                </a:solidFill>
              </a:rPr>
              <a:t>Additional Revenue for BOCES classrooms</a:t>
            </a:r>
          </a:p>
          <a:p>
            <a:pPr lvl="1"/>
            <a:r>
              <a:rPr lang="en-US" sz="2400" dirty="0" smtClean="0">
                <a:solidFill>
                  <a:schemeClr val="tx1"/>
                </a:solidFill>
              </a:rPr>
              <a:t>Higher than anticipated Excess Cost Aid (Special Education Placements)</a:t>
            </a:r>
          </a:p>
          <a:p>
            <a:pPr lvl="1"/>
            <a:r>
              <a:rPr lang="en-US" sz="2400" dirty="0" smtClean="0">
                <a:solidFill>
                  <a:schemeClr val="tx1"/>
                </a:solidFill>
              </a:rPr>
              <a:t>Increased BOCES surplus</a:t>
            </a:r>
          </a:p>
          <a:p>
            <a:r>
              <a:rPr lang="en-US" dirty="0" smtClean="0">
                <a:solidFill>
                  <a:schemeClr val="accent5">
                    <a:lumMod val="75000"/>
                  </a:schemeClr>
                </a:solidFill>
              </a:rPr>
              <a:t>Expenditures</a:t>
            </a:r>
          </a:p>
          <a:p>
            <a:pPr lvl="1"/>
            <a:r>
              <a:rPr lang="en-US" sz="2400" dirty="0" smtClean="0">
                <a:solidFill>
                  <a:schemeClr val="tx1"/>
                </a:solidFill>
              </a:rPr>
              <a:t>Savings </a:t>
            </a:r>
            <a:r>
              <a:rPr lang="en-US" sz="2400" dirty="0">
                <a:solidFill>
                  <a:schemeClr val="tx1"/>
                </a:solidFill>
              </a:rPr>
              <a:t>on Special Education placements, including open positions related to special education </a:t>
            </a:r>
            <a:r>
              <a:rPr lang="en-US" sz="2400" dirty="0" smtClean="0">
                <a:solidFill>
                  <a:schemeClr val="tx1"/>
                </a:solidFill>
              </a:rPr>
              <a:t>services</a:t>
            </a:r>
          </a:p>
          <a:p>
            <a:r>
              <a:rPr lang="en-US" dirty="0" smtClean="0">
                <a:solidFill>
                  <a:schemeClr val="accent5">
                    <a:lumMod val="75000"/>
                  </a:schemeClr>
                </a:solidFill>
              </a:rPr>
              <a:t>Capital Project</a:t>
            </a:r>
          </a:p>
          <a:p>
            <a:pPr lvl="1"/>
            <a:r>
              <a:rPr lang="en-US" sz="2400" dirty="0" smtClean="0">
                <a:solidFill>
                  <a:schemeClr val="tx1"/>
                </a:solidFill>
              </a:rPr>
              <a:t> The additional revenue &amp; reduced expenditures have enabled the district to allocate additional resources to the upcoming capital project.  This will reduce the overall cost to the taxpayers over the entire life of the project.</a:t>
            </a:r>
            <a:endParaRPr lang="en-US" sz="2400" dirty="0">
              <a:solidFill>
                <a:schemeClr val="tx1"/>
              </a:solidFill>
            </a:endParaRPr>
          </a:p>
        </p:txBody>
      </p:sp>
      <p:sp>
        <p:nvSpPr>
          <p:cNvPr id="4" name="TextBox 3"/>
          <p:cNvSpPr txBox="1"/>
          <p:nvPr/>
        </p:nvSpPr>
        <p:spPr>
          <a:xfrm>
            <a:off x="0" y="6081991"/>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5" name="Picture 4"/>
          <p:cNvPicPr>
            <a:picLocks noChangeAspect="1"/>
          </p:cNvPicPr>
          <p:nvPr/>
        </p:nvPicPr>
        <p:blipFill>
          <a:blip r:embed="rId2"/>
          <a:stretch>
            <a:fillRect/>
          </a:stretch>
        </p:blipFill>
        <p:spPr>
          <a:xfrm>
            <a:off x="381000" y="5911673"/>
            <a:ext cx="709967" cy="709967"/>
          </a:xfrm>
          <a:prstGeom prst="rect">
            <a:avLst/>
          </a:prstGeom>
        </p:spPr>
      </p:pic>
      <p:sp>
        <p:nvSpPr>
          <p:cNvPr id="6" name="Slide Number Placeholder 5"/>
          <p:cNvSpPr>
            <a:spLocks noGrp="1"/>
          </p:cNvSpPr>
          <p:nvPr>
            <p:ph type="sldNum" sz="quarter" idx="12"/>
          </p:nvPr>
        </p:nvSpPr>
        <p:spPr/>
        <p:txBody>
          <a:bodyPr/>
          <a:lstStyle/>
          <a:p>
            <a:fld id="{42111DAB-6426-4523-A227-8704EA05302A}" type="slidenum">
              <a:rPr lang="en-US" smtClean="0"/>
              <a:pPr/>
              <a:t>4</a:t>
            </a:fld>
            <a:endParaRPr lang="en-US" dirty="0"/>
          </a:p>
        </p:txBody>
      </p:sp>
    </p:spTree>
    <p:extLst>
      <p:ext uri="{BB962C8B-B14F-4D97-AF65-F5344CB8AC3E}">
        <p14:creationId xmlns:p14="http://schemas.microsoft.com/office/powerpoint/2010/main" val="2532814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Projected Status of Fund Balance 6/30/2019</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58367257"/>
              </p:ext>
            </p:extLst>
          </p:nvPr>
        </p:nvGraphicFramePr>
        <p:xfrm>
          <a:off x="427739" y="2057400"/>
          <a:ext cx="8001000" cy="2489200"/>
        </p:xfrm>
        <a:graphic>
          <a:graphicData uri="http://schemas.openxmlformats.org/drawingml/2006/table">
            <a:tbl>
              <a:tblPr firstRow="1" bandRow="1">
                <a:tableStyleId>{93296810-A885-4BE3-A3E7-6D5BEEA58F35}</a:tableStyleId>
              </a:tblPr>
              <a:tblGrid>
                <a:gridCol w="2720461">
                  <a:extLst>
                    <a:ext uri="{9D8B030D-6E8A-4147-A177-3AD203B41FA5}">
                      <a16:colId xmlns:a16="http://schemas.microsoft.com/office/drawing/2014/main" val="20000"/>
                    </a:ext>
                  </a:extLst>
                </a:gridCol>
                <a:gridCol w="1895907">
                  <a:extLst>
                    <a:ext uri="{9D8B030D-6E8A-4147-A177-3AD203B41FA5}">
                      <a16:colId xmlns:a16="http://schemas.microsoft.com/office/drawing/2014/main" val="20001"/>
                    </a:ext>
                  </a:extLst>
                </a:gridCol>
                <a:gridCol w="1692316">
                  <a:extLst>
                    <a:ext uri="{9D8B030D-6E8A-4147-A177-3AD203B41FA5}">
                      <a16:colId xmlns:a16="http://schemas.microsoft.com/office/drawing/2014/main" val="20002"/>
                    </a:ext>
                  </a:extLst>
                </a:gridCol>
                <a:gridCol w="1692316">
                  <a:extLst>
                    <a:ext uri="{9D8B030D-6E8A-4147-A177-3AD203B41FA5}">
                      <a16:colId xmlns:a16="http://schemas.microsoft.com/office/drawing/2014/main" val="20003"/>
                    </a:ext>
                  </a:extLst>
                </a:gridCol>
              </a:tblGrid>
              <a:tr h="370840">
                <a:tc>
                  <a:txBody>
                    <a:bodyPr/>
                    <a:lstStyle/>
                    <a:p>
                      <a:endParaRPr lang="en-US" sz="1800" dirty="0"/>
                    </a:p>
                  </a:txBody>
                  <a:tcPr/>
                </a:tc>
                <a:tc>
                  <a:txBody>
                    <a:bodyPr/>
                    <a:lstStyle/>
                    <a:p>
                      <a:r>
                        <a:rPr lang="en-US" sz="1800" dirty="0" smtClean="0">
                          <a:solidFill>
                            <a:schemeClr val="bg1"/>
                          </a:solidFill>
                        </a:rPr>
                        <a:t>2017-18</a:t>
                      </a:r>
                      <a:endParaRPr lang="en-US" sz="1800" dirty="0">
                        <a:solidFill>
                          <a:schemeClr val="bg1"/>
                        </a:solidFill>
                      </a:endParaRPr>
                    </a:p>
                  </a:txBody>
                  <a:tcPr/>
                </a:tc>
                <a:tc>
                  <a:txBody>
                    <a:bodyPr/>
                    <a:lstStyle/>
                    <a:p>
                      <a:r>
                        <a:rPr lang="en-US" sz="1800" dirty="0" smtClean="0">
                          <a:solidFill>
                            <a:schemeClr val="bg1"/>
                          </a:solidFill>
                        </a:rPr>
                        <a:t>2018-19 Projected</a:t>
                      </a:r>
                      <a:endParaRPr lang="en-US" sz="1800" dirty="0">
                        <a:solidFill>
                          <a:schemeClr val="bg1"/>
                        </a:solidFill>
                      </a:endParaRPr>
                    </a:p>
                  </a:txBody>
                  <a:tcPr/>
                </a:tc>
                <a:tc>
                  <a:txBody>
                    <a:bodyPr/>
                    <a:lstStyle/>
                    <a:p>
                      <a:r>
                        <a:rPr lang="en-US" sz="1800" dirty="0" smtClean="0">
                          <a:solidFill>
                            <a:schemeClr val="bg1"/>
                          </a:solidFill>
                        </a:rPr>
                        <a:t>Increase/ (Decrease)</a:t>
                      </a:r>
                      <a:endParaRPr lang="en-US" sz="1800" dirty="0">
                        <a:solidFill>
                          <a:schemeClr val="bg1"/>
                        </a:solidFill>
                      </a:endParaRPr>
                    </a:p>
                  </a:txBody>
                  <a:tcPr/>
                </a:tc>
                <a:extLst>
                  <a:ext uri="{0D108BD9-81ED-4DB2-BD59-A6C34878D82A}">
                    <a16:rowId xmlns:a16="http://schemas.microsoft.com/office/drawing/2014/main" val="10000"/>
                  </a:ext>
                </a:extLst>
              </a:tr>
              <a:tr h="370840">
                <a:tc>
                  <a:txBody>
                    <a:bodyPr/>
                    <a:lstStyle/>
                    <a:p>
                      <a:r>
                        <a:rPr lang="en-US" sz="1800" dirty="0" smtClean="0"/>
                        <a:t>Restricted</a:t>
                      </a:r>
                      <a:r>
                        <a:rPr lang="en-US" sz="1800" baseline="0" dirty="0" smtClean="0"/>
                        <a:t> Reserves</a:t>
                      </a:r>
                      <a:endParaRPr lang="en-US" sz="1800" dirty="0"/>
                    </a:p>
                  </a:txBody>
                  <a:tcPr/>
                </a:tc>
                <a:tc>
                  <a:txBody>
                    <a:bodyPr/>
                    <a:lstStyle/>
                    <a:p>
                      <a:r>
                        <a:rPr lang="en-US" sz="1800" dirty="0" smtClean="0"/>
                        <a:t>$2,820,529</a:t>
                      </a:r>
                      <a:endParaRPr lang="en-US" sz="1800" dirty="0"/>
                    </a:p>
                  </a:txBody>
                  <a:tcPr anchor="b"/>
                </a:tc>
                <a:tc>
                  <a:txBody>
                    <a:bodyPr/>
                    <a:lstStyle/>
                    <a:p>
                      <a:r>
                        <a:rPr lang="en-US" sz="1800" dirty="0" smtClean="0"/>
                        <a:t>$2,533,098</a:t>
                      </a:r>
                      <a:endParaRPr lang="en-US" sz="1800" dirty="0"/>
                    </a:p>
                  </a:txBody>
                  <a:tcPr anchor="b"/>
                </a:tc>
                <a:tc>
                  <a:txBody>
                    <a:bodyPr/>
                    <a:lstStyle/>
                    <a:p>
                      <a:r>
                        <a:rPr lang="en-US" sz="1800" dirty="0" smtClean="0"/>
                        <a:t>($287,431)</a:t>
                      </a:r>
                      <a:endParaRPr lang="en-US" sz="1800" dirty="0">
                        <a:solidFill>
                          <a:srgbClr val="C00000"/>
                        </a:solidFill>
                      </a:endParaRPr>
                    </a:p>
                  </a:txBody>
                  <a:tcPr anchor="b"/>
                </a:tc>
                <a:extLst>
                  <a:ext uri="{0D108BD9-81ED-4DB2-BD59-A6C34878D82A}">
                    <a16:rowId xmlns:a16="http://schemas.microsoft.com/office/drawing/2014/main" val="10001"/>
                  </a:ext>
                </a:extLst>
              </a:tr>
              <a:tr h="370840">
                <a:tc>
                  <a:txBody>
                    <a:bodyPr/>
                    <a:lstStyle/>
                    <a:p>
                      <a:r>
                        <a:rPr lang="en-US" sz="1800" dirty="0" smtClean="0"/>
                        <a:t>Appropriated FB</a:t>
                      </a:r>
                      <a:endParaRPr lang="en-US" sz="1800" dirty="0"/>
                    </a:p>
                  </a:txBody>
                  <a:tcPr/>
                </a:tc>
                <a:tc>
                  <a:txBody>
                    <a:bodyPr/>
                    <a:lstStyle/>
                    <a:p>
                      <a:r>
                        <a:rPr lang="en-US" sz="1800" dirty="0" smtClean="0"/>
                        <a:t>$500,000</a:t>
                      </a:r>
                      <a:endParaRPr lang="en-US" sz="1800" dirty="0"/>
                    </a:p>
                  </a:txBody>
                  <a:tcPr anchor="b"/>
                </a:tc>
                <a:tc>
                  <a:txBody>
                    <a:bodyPr/>
                    <a:lstStyle/>
                    <a:p>
                      <a:r>
                        <a:rPr lang="en-US" sz="1800" dirty="0" smtClean="0"/>
                        <a:t>$500,000</a:t>
                      </a:r>
                      <a:endParaRPr lang="en-US" sz="1800" dirty="0"/>
                    </a:p>
                  </a:txBody>
                  <a:tcPr anchor="b"/>
                </a:tc>
                <a:tc>
                  <a:txBody>
                    <a:bodyPr/>
                    <a:lstStyle/>
                    <a:p>
                      <a:r>
                        <a:rPr lang="en-US" sz="1800" dirty="0" smtClean="0"/>
                        <a:t> -0-</a:t>
                      </a:r>
                      <a:endParaRPr lang="en-US" sz="1800" dirty="0">
                        <a:solidFill>
                          <a:schemeClr val="bg1"/>
                        </a:solidFill>
                      </a:endParaRPr>
                    </a:p>
                  </a:txBody>
                  <a:tcPr anchor="b"/>
                </a:tc>
                <a:extLst>
                  <a:ext uri="{0D108BD9-81ED-4DB2-BD59-A6C34878D82A}">
                    <a16:rowId xmlns:a16="http://schemas.microsoft.com/office/drawing/2014/main" val="10002"/>
                  </a:ext>
                </a:extLst>
              </a:tr>
              <a:tr h="294640">
                <a:tc>
                  <a:txBody>
                    <a:bodyPr/>
                    <a:lstStyle/>
                    <a:p>
                      <a:r>
                        <a:rPr lang="en-US" sz="1800" dirty="0" smtClean="0"/>
                        <a:t>Encumbrances</a:t>
                      </a:r>
                      <a:endParaRPr lang="en-US" sz="1800" dirty="0"/>
                    </a:p>
                  </a:txBody>
                  <a:tcPr/>
                </a:tc>
                <a:tc>
                  <a:txBody>
                    <a:bodyPr/>
                    <a:lstStyle/>
                    <a:p>
                      <a:r>
                        <a:rPr lang="en-US" sz="1800" dirty="0" smtClean="0"/>
                        <a:t>$815</a:t>
                      </a:r>
                      <a:endParaRPr lang="en-US" sz="1800" dirty="0"/>
                    </a:p>
                  </a:txBody>
                  <a:tcPr anchor="b"/>
                </a:tc>
                <a:tc>
                  <a:txBody>
                    <a:bodyPr/>
                    <a:lstStyle/>
                    <a:p>
                      <a:r>
                        <a:rPr lang="en-US" sz="1800" dirty="0" smtClean="0"/>
                        <a:t>$0</a:t>
                      </a:r>
                      <a:endParaRPr lang="en-US" sz="1800" dirty="0"/>
                    </a:p>
                  </a:txBody>
                  <a:tcPr anchor="b"/>
                </a:tc>
                <a:tc>
                  <a:txBody>
                    <a:bodyPr/>
                    <a:lstStyle/>
                    <a:p>
                      <a:r>
                        <a:rPr lang="en-US" sz="1800" dirty="0" smtClean="0"/>
                        <a:t>($815)</a:t>
                      </a:r>
                      <a:endParaRPr lang="en-US" sz="1800" dirty="0">
                        <a:solidFill>
                          <a:srgbClr val="C00000"/>
                        </a:solidFill>
                      </a:endParaRPr>
                    </a:p>
                  </a:txBody>
                  <a:tcPr anchor="b"/>
                </a:tc>
                <a:extLst>
                  <a:ext uri="{0D108BD9-81ED-4DB2-BD59-A6C34878D82A}">
                    <a16:rowId xmlns:a16="http://schemas.microsoft.com/office/drawing/2014/main" val="10003"/>
                  </a:ext>
                </a:extLst>
              </a:tr>
              <a:tr h="370840">
                <a:tc>
                  <a:txBody>
                    <a:bodyPr/>
                    <a:lstStyle/>
                    <a:p>
                      <a:r>
                        <a:rPr lang="en-US" sz="1800" dirty="0" smtClean="0"/>
                        <a:t>Unassigned FB</a:t>
                      </a:r>
                      <a:endParaRPr lang="en-US" sz="1800" dirty="0"/>
                    </a:p>
                  </a:txBody>
                  <a:tcPr/>
                </a:tc>
                <a:tc>
                  <a:txBody>
                    <a:bodyPr/>
                    <a:lstStyle/>
                    <a:p>
                      <a:r>
                        <a:rPr lang="en-US" sz="1800" dirty="0" smtClean="0"/>
                        <a:t>$777,226</a:t>
                      </a:r>
                      <a:endParaRPr lang="en-US" sz="1800" dirty="0"/>
                    </a:p>
                  </a:txBody>
                  <a:tcPr anchor="b"/>
                </a:tc>
                <a:tc>
                  <a:txBody>
                    <a:bodyPr/>
                    <a:lstStyle/>
                    <a:p>
                      <a:r>
                        <a:rPr lang="en-US" sz="1800" dirty="0" smtClean="0"/>
                        <a:t>$914,244</a:t>
                      </a:r>
                      <a:endParaRPr lang="en-US" sz="1800" dirty="0"/>
                    </a:p>
                  </a:txBody>
                  <a:tcPr anchor="b"/>
                </a:tc>
                <a:tc>
                  <a:txBody>
                    <a:bodyPr/>
                    <a:lstStyle/>
                    <a:p>
                      <a:r>
                        <a:rPr lang="en-US" sz="1800" smtClean="0"/>
                        <a:t>$137,018</a:t>
                      </a:r>
                      <a:endParaRPr lang="en-US" sz="1800" dirty="0">
                        <a:solidFill>
                          <a:schemeClr val="bg1"/>
                        </a:solidFill>
                      </a:endParaRPr>
                    </a:p>
                  </a:txBody>
                  <a:tcPr anchor="b"/>
                </a:tc>
                <a:extLst>
                  <a:ext uri="{0D108BD9-81ED-4DB2-BD59-A6C34878D82A}">
                    <a16:rowId xmlns:a16="http://schemas.microsoft.com/office/drawing/2014/main" val="10004"/>
                  </a:ext>
                </a:extLst>
              </a:tr>
              <a:tr h="370840">
                <a:tc>
                  <a:txBody>
                    <a:bodyPr/>
                    <a:lstStyle/>
                    <a:p>
                      <a:r>
                        <a:rPr lang="en-US" sz="1800" dirty="0" smtClean="0"/>
                        <a:t>TOTAL FUND</a:t>
                      </a:r>
                      <a:r>
                        <a:rPr lang="en-US" sz="1800" baseline="0" dirty="0" smtClean="0"/>
                        <a:t> BALANCE</a:t>
                      </a:r>
                      <a:endParaRPr lang="en-US" sz="1800" b="1" dirty="0">
                        <a:solidFill>
                          <a:schemeClr val="bg1"/>
                        </a:solidFill>
                      </a:endParaRPr>
                    </a:p>
                  </a:txBody>
                  <a:tcPr anchor="b"/>
                </a:tc>
                <a:tc>
                  <a:txBody>
                    <a:bodyPr/>
                    <a:lstStyle/>
                    <a:p>
                      <a:r>
                        <a:rPr lang="en-US" sz="1800" dirty="0" smtClean="0"/>
                        <a:t>$4,098,570</a:t>
                      </a:r>
                      <a:endParaRPr lang="en-US" sz="1800" b="1" dirty="0">
                        <a:solidFill>
                          <a:schemeClr val="bg1"/>
                        </a:solidFill>
                      </a:endParaRPr>
                    </a:p>
                  </a:txBody>
                  <a:tcPr anchor="b"/>
                </a:tc>
                <a:tc>
                  <a:txBody>
                    <a:bodyPr/>
                    <a:lstStyle/>
                    <a:p>
                      <a:r>
                        <a:rPr lang="en-US" sz="1800" dirty="0" smtClean="0"/>
                        <a:t>$3,947,342</a:t>
                      </a:r>
                      <a:endParaRPr lang="en-US" sz="1800" b="1" dirty="0">
                        <a:solidFill>
                          <a:schemeClr val="bg1"/>
                        </a:solidFill>
                      </a:endParaRPr>
                    </a:p>
                  </a:txBody>
                  <a:tcPr anchor="b"/>
                </a:tc>
                <a:tc>
                  <a:txBody>
                    <a:bodyPr/>
                    <a:lstStyle/>
                    <a:p>
                      <a:r>
                        <a:rPr lang="en-US" sz="1800" dirty="0" smtClean="0"/>
                        <a:t>($151,228)</a:t>
                      </a:r>
                      <a:endParaRPr lang="en-US" sz="1800" b="1" dirty="0">
                        <a:solidFill>
                          <a:srgbClr val="C00000"/>
                        </a:solidFill>
                      </a:endParaRPr>
                    </a:p>
                  </a:txBody>
                  <a:tcPr anchor="b"/>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2112CBF6-1376-42D6-A48F-A2DAB8C75410}" type="slidenum">
              <a:rPr lang="en-US" smtClean="0"/>
              <a:t>5</a:t>
            </a:fld>
            <a:endParaRPr lang="en-US" dirty="0"/>
          </a:p>
        </p:txBody>
      </p:sp>
      <p:sp>
        <p:nvSpPr>
          <p:cNvPr id="5" name="TextBox 4"/>
          <p:cNvSpPr txBox="1"/>
          <p:nvPr/>
        </p:nvSpPr>
        <p:spPr>
          <a:xfrm>
            <a:off x="0" y="6096000"/>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6" name="Picture 5"/>
          <p:cNvPicPr>
            <a:picLocks noChangeAspect="1"/>
          </p:cNvPicPr>
          <p:nvPr/>
        </p:nvPicPr>
        <p:blipFill>
          <a:blip r:embed="rId2"/>
          <a:stretch>
            <a:fillRect/>
          </a:stretch>
        </p:blipFill>
        <p:spPr>
          <a:xfrm>
            <a:off x="381000" y="5911673"/>
            <a:ext cx="709967" cy="709967"/>
          </a:xfrm>
          <a:prstGeom prst="rect">
            <a:avLst/>
          </a:prstGeom>
        </p:spPr>
      </p:pic>
    </p:spTree>
    <p:extLst>
      <p:ext uri="{BB962C8B-B14F-4D97-AF65-F5344CB8AC3E}">
        <p14:creationId xmlns:p14="http://schemas.microsoft.com/office/powerpoint/2010/main" val="3897921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286604"/>
            <a:ext cx="7315199" cy="1450757"/>
          </a:xfrm>
        </p:spPr>
        <p:txBody>
          <a:bodyPr>
            <a:normAutofit/>
          </a:bodyPr>
          <a:lstStyle/>
          <a:p>
            <a:r>
              <a:rPr lang="en-US" dirty="0" smtClean="0"/>
              <a:t>Assumptions in the long range projection</a:t>
            </a:r>
            <a:endParaRPr lang="en-US" dirty="0"/>
          </a:p>
        </p:txBody>
      </p:sp>
      <p:sp>
        <p:nvSpPr>
          <p:cNvPr id="3" name="Content Placeholder 2"/>
          <p:cNvSpPr>
            <a:spLocks noGrp="1"/>
          </p:cNvSpPr>
          <p:nvPr>
            <p:ph idx="1"/>
          </p:nvPr>
        </p:nvSpPr>
        <p:spPr>
          <a:xfrm>
            <a:off x="381001" y="1845734"/>
            <a:ext cx="4876799" cy="4326466"/>
          </a:xfrm>
        </p:spPr>
        <p:txBody>
          <a:bodyPr>
            <a:noAutofit/>
          </a:bodyPr>
          <a:lstStyle/>
          <a:p>
            <a:pPr marL="0" indent="0">
              <a:buNone/>
            </a:pPr>
            <a:r>
              <a:rPr lang="en-US" sz="2000" u="sng" dirty="0" smtClean="0"/>
              <a:t>Revenues:</a:t>
            </a:r>
          </a:p>
          <a:p>
            <a:pPr>
              <a:buFont typeface="Arial" panose="020B0604020202020204" pitchFamily="34" charset="0"/>
              <a:buChar char="•"/>
            </a:pPr>
            <a:r>
              <a:rPr lang="en-US" sz="2000" dirty="0" smtClean="0"/>
              <a:t>Foundation Aid would increase 2%  for each year </a:t>
            </a:r>
          </a:p>
          <a:p>
            <a:pPr>
              <a:buFont typeface="Arial" panose="020B0604020202020204" pitchFamily="34" charset="0"/>
              <a:buChar char="•"/>
            </a:pPr>
            <a:r>
              <a:rPr lang="en-US" sz="2000" dirty="0" smtClean="0"/>
              <a:t>Expenditure Driven State Aid (excluding Building Aid) would increase between 2%-5% each year</a:t>
            </a:r>
          </a:p>
          <a:p>
            <a:pPr>
              <a:buFont typeface="Arial" panose="020B0604020202020204" pitchFamily="34" charset="0"/>
              <a:buChar char="•"/>
            </a:pPr>
            <a:r>
              <a:rPr lang="en-US" sz="2000" dirty="0" smtClean="0"/>
              <a:t>The tax levy is projected at an estimated amount each year</a:t>
            </a:r>
          </a:p>
        </p:txBody>
      </p:sp>
      <p:graphicFrame>
        <p:nvGraphicFramePr>
          <p:cNvPr id="6" name="Chart 5"/>
          <p:cNvGraphicFramePr/>
          <p:nvPr>
            <p:extLst>
              <p:ext uri="{D42A27DB-BD31-4B8C-83A1-F6EECF244321}">
                <p14:modId xmlns:p14="http://schemas.microsoft.com/office/powerpoint/2010/main" val="2795667713"/>
              </p:ext>
            </p:extLst>
          </p:nvPr>
        </p:nvGraphicFramePr>
        <p:xfrm>
          <a:off x="5257800" y="2057400"/>
          <a:ext cx="3657600" cy="34290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0" y="6096000"/>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9" name="Picture 8"/>
          <p:cNvPicPr>
            <a:picLocks noChangeAspect="1"/>
          </p:cNvPicPr>
          <p:nvPr/>
        </p:nvPicPr>
        <p:blipFill>
          <a:blip r:embed="rId3"/>
          <a:stretch>
            <a:fillRect/>
          </a:stretch>
        </p:blipFill>
        <p:spPr>
          <a:xfrm>
            <a:off x="381000" y="5911673"/>
            <a:ext cx="709967" cy="709967"/>
          </a:xfrm>
          <a:prstGeom prst="rect">
            <a:avLst/>
          </a:prstGeom>
        </p:spPr>
      </p:pic>
    </p:spTree>
    <p:extLst>
      <p:ext uri="{BB962C8B-B14F-4D97-AF65-F5344CB8AC3E}">
        <p14:creationId xmlns:p14="http://schemas.microsoft.com/office/powerpoint/2010/main" val="3467455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286604"/>
            <a:ext cx="7315199" cy="1450757"/>
          </a:xfrm>
        </p:spPr>
        <p:txBody>
          <a:bodyPr>
            <a:normAutofit/>
          </a:bodyPr>
          <a:lstStyle/>
          <a:p>
            <a:r>
              <a:rPr lang="en-US" dirty="0" smtClean="0"/>
              <a:t>Assumptions in the long range projection</a:t>
            </a:r>
            <a:endParaRPr lang="en-US" dirty="0"/>
          </a:p>
        </p:txBody>
      </p:sp>
      <p:sp>
        <p:nvSpPr>
          <p:cNvPr id="3" name="Content Placeholder 2"/>
          <p:cNvSpPr>
            <a:spLocks noGrp="1"/>
          </p:cNvSpPr>
          <p:nvPr>
            <p:ph idx="1"/>
          </p:nvPr>
        </p:nvSpPr>
        <p:spPr>
          <a:xfrm>
            <a:off x="322729" y="1726235"/>
            <a:ext cx="5163671" cy="4369765"/>
          </a:xfrm>
        </p:spPr>
        <p:txBody>
          <a:bodyPr>
            <a:noAutofit/>
          </a:bodyPr>
          <a:lstStyle/>
          <a:p>
            <a:pPr marL="0" indent="0">
              <a:buNone/>
            </a:pPr>
            <a:r>
              <a:rPr lang="en-US" sz="1800" u="sng" dirty="0" smtClean="0"/>
              <a:t>Expenditures:</a:t>
            </a:r>
          </a:p>
          <a:p>
            <a:pPr>
              <a:buFont typeface="Arial" panose="020B0604020202020204" pitchFamily="34" charset="0"/>
              <a:buChar char="•"/>
            </a:pPr>
            <a:r>
              <a:rPr lang="en-US" sz="1800" dirty="0" smtClean="0"/>
              <a:t>Staff is based on current staff of record plus 2 positions (1 instructional + 1 non-instructional)</a:t>
            </a:r>
          </a:p>
          <a:p>
            <a:pPr>
              <a:buFont typeface="Arial" panose="020B0604020202020204" pitchFamily="34" charset="0"/>
              <a:buChar char="•"/>
            </a:pPr>
            <a:r>
              <a:rPr lang="en-US" sz="1800" dirty="0" smtClean="0"/>
              <a:t>Health Insurance is projected at an estimated 11.94% increase in 19-20 and then a change each year thereafter (to 12%, 11%, and 10% respectively).</a:t>
            </a:r>
          </a:p>
          <a:p>
            <a:pPr>
              <a:buFont typeface="Arial" panose="020B0604020202020204" pitchFamily="34" charset="0"/>
              <a:buChar char="•"/>
            </a:pPr>
            <a:r>
              <a:rPr lang="en-US" sz="1800" dirty="0" smtClean="0"/>
              <a:t>Teacher Retirement System (TRS) costs are projected to drop for 19-20 then moderately increase, while the Employee Retirement System (ERS) costs are projected to be relatively flat</a:t>
            </a:r>
          </a:p>
          <a:p>
            <a:pPr lvl="1">
              <a:buFont typeface="Arial" panose="020B0604020202020204" pitchFamily="34" charset="0"/>
              <a:buChar char="•"/>
            </a:pPr>
            <a:r>
              <a:rPr lang="en-US" sz="1800" dirty="0" smtClean="0"/>
              <a:t>ERS rates are assumed to increase, but at the same time, more employees are being hired at the Tier 6 level which is a lower cost rate.</a:t>
            </a:r>
          </a:p>
        </p:txBody>
      </p:sp>
      <p:graphicFrame>
        <p:nvGraphicFramePr>
          <p:cNvPr id="6" name="Chart 5"/>
          <p:cNvGraphicFramePr/>
          <p:nvPr>
            <p:extLst>
              <p:ext uri="{D42A27DB-BD31-4B8C-83A1-F6EECF244321}">
                <p14:modId xmlns:p14="http://schemas.microsoft.com/office/powerpoint/2010/main" val="2735103147"/>
              </p:ext>
            </p:extLst>
          </p:nvPr>
        </p:nvGraphicFramePr>
        <p:xfrm>
          <a:off x="5325035" y="1547515"/>
          <a:ext cx="3810000" cy="4198556"/>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0" y="6096000"/>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9" name="Picture 8"/>
          <p:cNvPicPr>
            <a:picLocks noChangeAspect="1"/>
          </p:cNvPicPr>
          <p:nvPr/>
        </p:nvPicPr>
        <p:blipFill>
          <a:blip r:embed="rId3"/>
          <a:stretch>
            <a:fillRect/>
          </a:stretch>
        </p:blipFill>
        <p:spPr>
          <a:xfrm>
            <a:off x="381000" y="5911673"/>
            <a:ext cx="709967" cy="709967"/>
          </a:xfrm>
          <a:prstGeom prst="rect">
            <a:avLst/>
          </a:prstGeom>
        </p:spPr>
      </p:pic>
    </p:spTree>
    <p:extLst>
      <p:ext uri="{BB962C8B-B14F-4D97-AF65-F5344CB8AC3E}">
        <p14:creationId xmlns:p14="http://schemas.microsoft.com/office/powerpoint/2010/main" val="1354844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143000"/>
          </a:xfrm>
        </p:spPr>
        <p:txBody>
          <a:bodyPr>
            <a:normAutofit/>
          </a:bodyPr>
          <a:lstStyle/>
          <a:p>
            <a:r>
              <a:rPr lang="en-US" dirty="0" smtClean="0"/>
              <a:t>Long Range Projection</a:t>
            </a:r>
            <a:endParaRPr lang="en-US" dirty="0">
              <a:solidFill>
                <a:schemeClr val="tx1"/>
              </a:solidFill>
            </a:endParaRPr>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90309277"/>
              </p:ext>
            </p:extLst>
          </p:nvPr>
        </p:nvGraphicFramePr>
        <p:xfrm>
          <a:off x="495300" y="1757633"/>
          <a:ext cx="8267700" cy="3703320"/>
        </p:xfrm>
        <a:graphic>
          <a:graphicData uri="http://schemas.openxmlformats.org/drawingml/2006/table">
            <a:tbl>
              <a:tblPr firstRow="1" bandRow="1">
                <a:tableStyleId>{93296810-A885-4BE3-A3E7-6D5BEEA58F35}</a:tableStyleId>
              </a:tblPr>
              <a:tblGrid>
                <a:gridCol w="1377950">
                  <a:extLst>
                    <a:ext uri="{9D8B030D-6E8A-4147-A177-3AD203B41FA5}">
                      <a16:colId xmlns:a16="http://schemas.microsoft.com/office/drawing/2014/main" val="20000"/>
                    </a:ext>
                  </a:extLst>
                </a:gridCol>
                <a:gridCol w="1377950">
                  <a:extLst>
                    <a:ext uri="{9D8B030D-6E8A-4147-A177-3AD203B41FA5}">
                      <a16:colId xmlns:a16="http://schemas.microsoft.com/office/drawing/2014/main" val="20001"/>
                    </a:ext>
                  </a:extLst>
                </a:gridCol>
                <a:gridCol w="1377950">
                  <a:extLst>
                    <a:ext uri="{9D8B030D-6E8A-4147-A177-3AD203B41FA5}">
                      <a16:colId xmlns:a16="http://schemas.microsoft.com/office/drawing/2014/main" val="20002"/>
                    </a:ext>
                  </a:extLst>
                </a:gridCol>
                <a:gridCol w="1377950">
                  <a:extLst>
                    <a:ext uri="{9D8B030D-6E8A-4147-A177-3AD203B41FA5}">
                      <a16:colId xmlns:a16="http://schemas.microsoft.com/office/drawing/2014/main" val="20003"/>
                    </a:ext>
                  </a:extLst>
                </a:gridCol>
                <a:gridCol w="1377950">
                  <a:extLst>
                    <a:ext uri="{9D8B030D-6E8A-4147-A177-3AD203B41FA5}">
                      <a16:colId xmlns:a16="http://schemas.microsoft.com/office/drawing/2014/main" val="20004"/>
                    </a:ext>
                  </a:extLst>
                </a:gridCol>
                <a:gridCol w="1377950">
                  <a:extLst>
                    <a:ext uri="{9D8B030D-6E8A-4147-A177-3AD203B41FA5}">
                      <a16:colId xmlns:a16="http://schemas.microsoft.com/office/drawing/2014/main" val="20005"/>
                    </a:ext>
                  </a:extLst>
                </a:gridCol>
              </a:tblGrid>
              <a:tr h="443912">
                <a:tc>
                  <a:txBody>
                    <a:bodyPr/>
                    <a:lstStyle/>
                    <a:p>
                      <a:endParaRPr lang="en-US" sz="1800" dirty="0"/>
                    </a:p>
                  </a:txBody>
                  <a:tcPr/>
                </a:tc>
                <a:tc>
                  <a:txBody>
                    <a:bodyPr/>
                    <a:lstStyle/>
                    <a:p>
                      <a:r>
                        <a:rPr lang="en-US" sz="1800" dirty="0" smtClean="0">
                          <a:solidFill>
                            <a:schemeClr val="bg1"/>
                          </a:solidFill>
                        </a:rPr>
                        <a:t>2018-19</a:t>
                      </a:r>
                      <a:endParaRPr lang="en-US" sz="1800" dirty="0">
                        <a:solidFill>
                          <a:schemeClr val="bg1"/>
                        </a:solidFill>
                      </a:endParaRPr>
                    </a:p>
                  </a:txBody>
                  <a:tcPr/>
                </a:tc>
                <a:tc>
                  <a:txBody>
                    <a:bodyPr/>
                    <a:lstStyle/>
                    <a:p>
                      <a:r>
                        <a:rPr lang="en-US" sz="1800" dirty="0" smtClean="0">
                          <a:solidFill>
                            <a:schemeClr val="bg1"/>
                          </a:solidFill>
                        </a:rPr>
                        <a:t>2019-20</a:t>
                      </a:r>
                      <a:endParaRPr lang="en-US" sz="1800" dirty="0">
                        <a:solidFill>
                          <a:schemeClr val="bg1"/>
                        </a:solidFill>
                      </a:endParaRPr>
                    </a:p>
                  </a:txBody>
                  <a:tcPr/>
                </a:tc>
                <a:tc>
                  <a:txBody>
                    <a:bodyPr/>
                    <a:lstStyle/>
                    <a:p>
                      <a:r>
                        <a:rPr lang="en-US" sz="1800" dirty="0" smtClean="0">
                          <a:solidFill>
                            <a:schemeClr val="bg1"/>
                          </a:solidFill>
                        </a:rPr>
                        <a:t>2020-21</a:t>
                      </a:r>
                      <a:endParaRPr lang="en-US" sz="1800" dirty="0">
                        <a:solidFill>
                          <a:schemeClr val="bg1"/>
                        </a:solidFill>
                      </a:endParaRPr>
                    </a:p>
                  </a:txBody>
                  <a:tcPr/>
                </a:tc>
                <a:tc>
                  <a:txBody>
                    <a:bodyPr/>
                    <a:lstStyle/>
                    <a:p>
                      <a:r>
                        <a:rPr lang="en-US" sz="1800" dirty="0" smtClean="0">
                          <a:solidFill>
                            <a:schemeClr val="bg1"/>
                          </a:solidFill>
                        </a:rPr>
                        <a:t>2021-22</a:t>
                      </a:r>
                      <a:endParaRPr lang="en-US" sz="1800" dirty="0">
                        <a:solidFill>
                          <a:schemeClr val="bg1"/>
                        </a:solidFill>
                      </a:endParaRPr>
                    </a:p>
                  </a:txBody>
                  <a:tcPr/>
                </a:tc>
                <a:tc>
                  <a:txBody>
                    <a:bodyPr/>
                    <a:lstStyle/>
                    <a:p>
                      <a:r>
                        <a:rPr lang="en-US" sz="1800" dirty="0" smtClean="0">
                          <a:solidFill>
                            <a:schemeClr val="bg1"/>
                          </a:solidFill>
                        </a:rPr>
                        <a:t>2022-23</a:t>
                      </a:r>
                      <a:endParaRPr lang="en-US" sz="1800" dirty="0">
                        <a:solidFill>
                          <a:schemeClr val="bg1"/>
                        </a:solidFill>
                      </a:endParaRPr>
                    </a:p>
                  </a:txBody>
                  <a:tcPr/>
                </a:tc>
                <a:extLst>
                  <a:ext uri="{0D108BD9-81ED-4DB2-BD59-A6C34878D82A}">
                    <a16:rowId xmlns:a16="http://schemas.microsoft.com/office/drawing/2014/main" val="10000"/>
                  </a:ext>
                </a:extLst>
              </a:tr>
              <a:tr h="443912">
                <a:tc>
                  <a:txBody>
                    <a:bodyPr/>
                    <a:lstStyle/>
                    <a:p>
                      <a:r>
                        <a:rPr lang="en-US" sz="1600" dirty="0" smtClean="0"/>
                        <a:t>Tax Levy %</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3.08%</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0070C0"/>
                          </a:solidFill>
                        </a:rPr>
                        <a:t>3.00%*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3.25%</a:t>
                      </a:r>
                      <a:endParaRPr lang="en-US" sz="1600" b="1" dirty="0" smtClean="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4.12%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2.56%</a:t>
                      </a:r>
                    </a:p>
                  </a:txBody>
                  <a:tcPr/>
                </a:tc>
                <a:extLst>
                  <a:ext uri="{0D108BD9-81ED-4DB2-BD59-A6C34878D82A}">
                    <a16:rowId xmlns:a16="http://schemas.microsoft.com/office/drawing/2014/main" val="10001"/>
                  </a:ext>
                </a:extLst>
              </a:tr>
              <a:tr h="443912">
                <a:tc>
                  <a:txBody>
                    <a:bodyPr/>
                    <a:lstStyle/>
                    <a:p>
                      <a:r>
                        <a:rPr lang="en-US" sz="1600" dirty="0" smtClean="0"/>
                        <a:t>State Aid %</a:t>
                      </a:r>
                      <a:endParaRPr lang="en-US" sz="1600" dirty="0"/>
                    </a:p>
                  </a:txBody>
                  <a:tcPr/>
                </a:tc>
                <a:tc>
                  <a:txBody>
                    <a:bodyPr/>
                    <a:lstStyle/>
                    <a:p>
                      <a:pPr algn="ctr"/>
                      <a:r>
                        <a:rPr lang="en-US" sz="1600" dirty="0" smtClean="0"/>
                        <a:t>3.54%</a:t>
                      </a:r>
                      <a:endParaRPr lang="en-US" sz="1600" dirty="0"/>
                    </a:p>
                  </a:txBody>
                  <a:tcPr/>
                </a:tc>
                <a:tc>
                  <a:txBody>
                    <a:bodyPr/>
                    <a:lstStyle/>
                    <a:p>
                      <a:pPr algn="ctr"/>
                      <a:r>
                        <a:rPr lang="en-US" sz="1600" dirty="0" smtClean="0"/>
                        <a:t>2.00%</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2.00%</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2.00%</a:t>
                      </a:r>
                    </a:p>
                  </a:txBody>
                  <a:tcPr/>
                </a:tc>
                <a:extLst>
                  <a:ext uri="{0D108BD9-81ED-4DB2-BD59-A6C34878D82A}">
                    <a16:rowId xmlns:a16="http://schemas.microsoft.com/office/drawing/2014/main" val="10002"/>
                  </a:ext>
                </a:extLst>
              </a:tr>
              <a:tr h="693232">
                <a:tc>
                  <a:txBody>
                    <a:bodyPr/>
                    <a:lstStyle/>
                    <a:p>
                      <a:r>
                        <a:rPr lang="en-US" sz="1600" dirty="0" smtClean="0"/>
                        <a:t>Beginning</a:t>
                      </a:r>
                      <a:r>
                        <a:rPr lang="en-US" sz="1600" baseline="0" dirty="0" smtClean="0"/>
                        <a:t> Fund Balance</a:t>
                      </a:r>
                      <a:endParaRPr lang="en-US" sz="1600" dirty="0"/>
                    </a:p>
                  </a:txBody>
                  <a:tcPr/>
                </a:tc>
                <a:tc>
                  <a:txBody>
                    <a:bodyPr/>
                    <a:lstStyle/>
                    <a:p>
                      <a:endParaRPr lang="en-US" sz="1600" dirty="0" smtClean="0"/>
                    </a:p>
                    <a:p>
                      <a:r>
                        <a:rPr lang="en-US" sz="1600" dirty="0" smtClean="0"/>
                        <a:t>$4,098,570</a:t>
                      </a:r>
                      <a:endParaRPr lang="en-US" sz="1600" dirty="0"/>
                    </a:p>
                  </a:txBody>
                  <a:tcPr/>
                </a:tc>
                <a:tc>
                  <a:txBody>
                    <a:bodyPr/>
                    <a:lstStyle/>
                    <a:p>
                      <a:endParaRPr lang="en-US" sz="1600" dirty="0" smtClean="0"/>
                    </a:p>
                    <a:p>
                      <a:r>
                        <a:rPr lang="en-US" sz="1600" dirty="0" smtClean="0"/>
                        <a:t>$3,947,342</a:t>
                      </a:r>
                      <a:endParaRPr lang="en-US" sz="1600" dirty="0"/>
                    </a:p>
                  </a:txBody>
                  <a:tcPr/>
                </a:tc>
                <a:tc>
                  <a:txBody>
                    <a:bodyPr/>
                    <a:lstStyle/>
                    <a:p>
                      <a:endParaRPr lang="en-US" sz="1600" dirty="0" smtClean="0"/>
                    </a:p>
                    <a:p>
                      <a:r>
                        <a:rPr lang="en-US" sz="1600" dirty="0" smtClean="0"/>
                        <a:t>$4,048,702</a:t>
                      </a:r>
                      <a:endParaRPr lang="en-US" sz="1600" dirty="0"/>
                    </a:p>
                  </a:txBody>
                  <a:tcPr/>
                </a:tc>
                <a:tc>
                  <a:txBody>
                    <a:bodyPr/>
                    <a:lstStyle/>
                    <a:p>
                      <a:endParaRPr lang="en-US" sz="1600" dirty="0" smtClean="0"/>
                    </a:p>
                    <a:p>
                      <a:r>
                        <a:rPr lang="en-US" sz="1600" dirty="0" smtClean="0"/>
                        <a:t>$3,545,878</a:t>
                      </a:r>
                      <a:endParaRPr lang="en-US" sz="1600" dirty="0"/>
                    </a:p>
                  </a:txBody>
                  <a:tcPr/>
                </a:tc>
                <a:tc>
                  <a:txBody>
                    <a:bodyPr/>
                    <a:lstStyle/>
                    <a:p>
                      <a:r>
                        <a:rPr lang="en-US" sz="1600" dirty="0" smtClean="0"/>
                        <a:t>$2,415,978</a:t>
                      </a:r>
                      <a:endParaRPr lang="en-US" sz="1600" dirty="0"/>
                    </a:p>
                  </a:txBody>
                  <a:tcPr anchor="ctr"/>
                </a:tc>
                <a:extLst>
                  <a:ext uri="{0D108BD9-81ED-4DB2-BD59-A6C34878D82A}">
                    <a16:rowId xmlns:a16="http://schemas.microsoft.com/office/drawing/2014/main" val="10003"/>
                  </a:ext>
                </a:extLst>
              </a:tr>
              <a:tr h="985120">
                <a:tc>
                  <a:txBody>
                    <a:bodyPr/>
                    <a:lstStyle/>
                    <a:p>
                      <a:r>
                        <a:rPr lang="en-US" sz="1600" dirty="0" smtClean="0"/>
                        <a:t>Operating Surplus/ (Deficit)</a:t>
                      </a:r>
                      <a:endParaRPr lang="en-US" sz="1600" dirty="0"/>
                    </a:p>
                  </a:txBody>
                  <a:tcPr/>
                </a:tc>
                <a:tc>
                  <a:txBody>
                    <a:bodyPr/>
                    <a:lstStyle/>
                    <a:p>
                      <a:pPr algn="l"/>
                      <a:r>
                        <a:rPr lang="en-US" sz="1600" kern="1200" dirty="0" smtClean="0">
                          <a:solidFill>
                            <a:srgbClr val="FF0000"/>
                          </a:solidFill>
                        </a:rPr>
                        <a:t>$(151,228)</a:t>
                      </a:r>
                      <a:endParaRPr lang="en-US" sz="1600" kern="1200" dirty="0">
                        <a:solidFill>
                          <a:srgbClr val="FF0000"/>
                        </a:solidFill>
                        <a:latin typeface="+mn-lt"/>
                        <a:ea typeface="+mn-ea"/>
                        <a:cs typeface="+mn-cs"/>
                      </a:endParaRPr>
                    </a:p>
                  </a:txBody>
                  <a:tcPr anchor="ctr"/>
                </a:tc>
                <a:tc>
                  <a:txBody>
                    <a:bodyPr/>
                    <a:lstStyle/>
                    <a:p>
                      <a:pPr algn="l"/>
                      <a:r>
                        <a:rPr lang="en-US" sz="1600" kern="1200" dirty="0" smtClean="0">
                          <a:solidFill>
                            <a:schemeClr val="bg1"/>
                          </a:solidFill>
                        </a:rPr>
                        <a:t>$101,360</a:t>
                      </a:r>
                      <a:endParaRPr lang="en-US" sz="1600" kern="1200" dirty="0">
                        <a:solidFill>
                          <a:schemeClr val="bg1"/>
                        </a:solidFill>
                        <a:latin typeface="+mn-lt"/>
                        <a:ea typeface="+mn-ea"/>
                        <a:cs typeface="+mn-cs"/>
                      </a:endParaRPr>
                    </a:p>
                  </a:txBody>
                  <a:tcPr anchor="ctr"/>
                </a:tc>
                <a:tc>
                  <a:txBody>
                    <a:bodyPr/>
                    <a:lstStyle/>
                    <a:p>
                      <a:pPr algn="l"/>
                      <a:r>
                        <a:rPr lang="en-US" sz="1600" kern="1200" dirty="0" smtClean="0">
                          <a:solidFill>
                            <a:srgbClr val="FF0000"/>
                          </a:solidFill>
                        </a:rPr>
                        <a:t>$(502,824)</a:t>
                      </a:r>
                      <a:endParaRPr lang="en-US" sz="1600" kern="1200" dirty="0">
                        <a:solidFill>
                          <a:srgbClr val="FF0000"/>
                        </a:solidFill>
                        <a:latin typeface="+mn-lt"/>
                        <a:ea typeface="+mn-ea"/>
                        <a:cs typeface="+mn-cs"/>
                      </a:endParaRPr>
                    </a:p>
                  </a:txBody>
                  <a:tcPr anchor="ctr"/>
                </a:tc>
                <a:tc>
                  <a:txBody>
                    <a:bodyPr/>
                    <a:lstStyle/>
                    <a:p>
                      <a:pPr algn="l"/>
                      <a:r>
                        <a:rPr lang="en-US" sz="1600" dirty="0" smtClean="0">
                          <a:solidFill>
                            <a:srgbClr val="FF0000"/>
                          </a:solidFill>
                        </a:rPr>
                        <a:t>$(1,129,900)</a:t>
                      </a:r>
                      <a:endParaRPr lang="en-US" sz="1600" dirty="0">
                        <a:solidFill>
                          <a:srgbClr val="FF0000"/>
                        </a:solidFill>
                      </a:endParaRPr>
                    </a:p>
                  </a:txBody>
                  <a:tcPr anchor="ctr"/>
                </a:tc>
                <a:tc>
                  <a:txBody>
                    <a:bodyPr/>
                    <a:lstStyle/>
                    <a:p>
                      <a:pPr algn="l"/>
                      <a:r>
                        <a:rPr lang="en-US" sz="1600" dirty="0" smtClean="0">
                          <a:solidFill>
                            <a:srgbClr val="FF0000"/>
                          </a:solidFill>
                        </a:rPr>
                        <a:t>$(1,767,564)</a:t>
                      </a:r>
                      <a:endParaRPr lang="en-US" sz="1600" dirty="0">
                        <a:solidFill>
                          <a:srgbClr val="FF0000"/>
                        </a:solidFill>
                      </a:endParaRPr>
                    </a:p>
                  </a:txBody>
                  <a:tcPr anchor="ctr"/>
                </a:tc>
                <a:extLst>
                  <a:ext uri="{0D108BD9-81ED-4DB2-BD59-A6C34878D82A}">
                    <a16:rowId xmlns:a16="http://schemas.microsoft.com/office/drawing/2014/main" val="10004"/>
                  </a:ext>
                </a:extLst>
              </a:tr>
              <a:tr h="693232">
                <a:tc>
                  <a:txBody>
                    <a:bodyPr/>
                    <a:lstStyle/>
                    <a:p>
                      <a:r>
                        <a:rPr lang="en-US" sz="1600" dirty="0" smtClean="0"/>
                        <a:t>Ending Fund Balance</a:t>
                      </a:r>
                      <a:endParaRPr lang="en-US" sz="1600" dirty="0"/>
                    </a:p>
                  </a:txBody>
                  <a:tcPr/>
                </a:tc>
                <a:tc>
                  <a:txBody>
                    <a:bodyPr/>
                    <a:lstStyle/>
                    <a:p>
                      <a:endParaRPr lang="en-US" sz="1600" dirty="0" smtClean="0"/>
                    </a:p>
                    <a:p>
                      <a:r>
                        <a:rPr lang="en-US" sz="1600" dirty="0" smtClean="0"/>
                        <a:t>$3,947,342</a:t>
                      </a:r>
                      <a:endParaRPr lang="en-US" sz="1600" dirty="0"/>
                    </a:p>
                  </a:txBody>
                  <a:tcPr/>
                </a:tc>
                <a:tc>
                  <a:txBody>
                    <a:bodyPr/>
                    <a:lstStyle/>
                    <a:p>
                      <a:endParaRPr lang="en-US" sz="1600" dirty="0" smtClean="0"/>
                    </a:p>
                    <a:p>
                      <a:r>
                        <a:rPr lang="en-US" sz="1600" dirty="0" smtClean="0"/>
                        <a:t>$4,048,702</a:t>
                      </a:r>
                      <a:endParaRPr lang="en-US" sz="1600" dirty="0"/>
                    </a:p>
                  </a:txBody>
                  <a:tcPr/>
                </a:tc>
                <a:tc>
                  <a:txBody>
                    <a:bodyPr/>
                    <a:lstStyle/>
                    <a:p>
                      <a:endParaRPr lang="en-US" sz="1600" dirty="0" smtClean="0"/>
                    </a:p>
                    <a:p>
                      <a:r>
                        <a:rPr lang="en-US" sz="1600" dirty="0" smtClean="0"/>
                        <a:t> $3,545,878</a:t>
                      </a:r>
                      <a:endParaRPr lang="en-US" sz="1600" dirty="0"/>
                    </a:p>
                  </a:txBody>
                  <a:tcPr/>
                </a:tc>
                <a:tc>
                  <a:txBody>
                    <a:bodyPr/>
                    <a:lstStyle/>
                    <a:p>
                      <a:r>
                        <a:rPr lang="en-US" sz="1600" dirty="0" smtClean="0"/>
                        <a:t>$2,415,978</a:t>
                      </a:r>
                      <a:endParaRPr lang="en-US" sz="1600" dirty="0"/>
                    </a:p>
                  </a:txBody>
                  <a:tcPr anchor="ctr"/>
                </a:tc>
                <a:tc>
                  <a:txBody>
                    <a:bodyPr/>
                    <a:lstStyle/>
                    <a:p>
                      <a:r>
                        <a:rPr lang="en-US" sz="1600" dirty="0" smtClean="0"/>
                        <a:t>$648,414</a:t>
                      </a:r>
                      <a:endParaRPr lang="en-US" sz="1600" dirty="0"/>
                    </a:p>
                  </a:txBody>
                  <a:tcPr anchor="ctr"/>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2112CBF6-1376-42D6-A48F-A2DAB8C75410}" type="slidenum">
              <a:rPr lang="en-US" smtClean="0"/>
              <a:t>8</a:t>
            </a:fld>
            <a:endParaRPr lang="en-US" dirty="0"/>
          </a:p>
        </p:txBody>
      </p:sp>
      <p:sp>
        <p:nvSpPr>
          <p:cNvPr id="10" name="TextBox 9"/>
          <p:cNvSpPr txBox="1"/>
          <p:nvPr/>
        </p:nvSpPr>
        <p:spPr>
          <a:xfrm>
            <a:off x="0" y="6096000"/>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11" name="Picture 10"/>
          <p:cNvPicPr>
            <a:picLocks noChangeAspect="1"/>
          </p:cNvPicPr>
          <p:nvPr/>
        </p:nvPicPr>
        <p:blipFill>
          <a:blip r:embed="rId3"/>
          <a:stretch>
            <a:fillRect/>
          </a:stretch>
        </p:blipFill>
        <p:spPr>
          <a:xfrm>
            <a:off x="381000" y="5911673"/>
            <a:ext cx="709967" cy="709967"/>
          </a:xfrm>
          <a:prstGeom prst="rect">
            <a:avLst/>
          </a:prstGeom>
        </p:spPr>
      </p:pic>
      <p:sp>
        <p:nvSpPr>
          <p:cNvPr id="5" name="TextBox 4"/>
          <p:cNvSpPr txBox="1"/>
          <p:nvPr/>
        </p:nvSpPr>
        <p:spPr>
          <a:xfrm>
            <a:off x="1447800" y="5562600"/>
            <a:ext cx="6629400" cy="369332"/>
          </a:xfrm>
          <a:prstGeom prst="rect">
            <a:avLst/>
          </a:prstGeom>
          <a:noFill/>
        </p:spPr>
        <p:txBody>
          <a:bodyPr wrap="square" rtlCol="0">
            <a:spAutoFit/>
          </a:bodyPr>
          <a:lstStyle/>
          <a:p>
            <a:r>
              <a:rPr lang="en-US" dirty="0" smtClean="0"/>
              <a:t>*projected tax levy limit in 2019-20 is 5.45%</a:t>
            </a:r>
            <a:endParaRPr lang="en-US" dirty="0"/>
          </a:p>
        </p:txBody>
      </p:sp>
    </p:spTree>
    <p:extLst>
      <p:ext uri="{BB962C8B-B14F-4D97-AF65-F5344CB8AC3E}">
        <p14:creationId xmlns:p14="http://schemas.microsoft.com/office/powerpoint/2010/main" val="1325818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099" y="533400"/>
            <a:ext cx="8686800" cy="1143000"/>
          </a:xfrm>
        </p:spPr>
        <p:txBody>
          <a:bodyPr>
            <a:normAutofit fontScale="90000"/>
          </a:bodyPr>
          <a:lstStyle/>
          <a:p>
            <a:r>
              <a:rPr lang="en-US" dirty="0" smtClean="0"/>
              <a:t>Long Range </a:t>
            </a:r>
            <a:r>
              <a:rPr lang="en-US" dirty="0"/>
              <a:t>P</a:t>
            </a:r>
            <a:r>
              <a:rPr lang="en-US" dirty="0" smtClean="0"/>
              <a:t>rojection</a:t>
            </a:r>
            <a:br>
              <a:rPr lang="en-US" dirty="0" smtClean="0"/>
            </a:br>
            <a:r>
              <a:rPr lang="en-US" dirty="0" smtClean="0"/>
              <a:t>	</a:t>
            </a:r>
            <a:r>
              <a:rPr lang="en-US" sz="3100" dirty="0"/>
              <a:t/>
            </a:r>
            <a:br>
              <a:rPr lang="en-US" sz="3100" dirty="0"/>
            </a:br>
            <a:endParaRPr lang="en-US" sz="1800" dirty="0"/>
          </a:p>
        </p:txBody>
      </p:sp>
      <p:sp>
        <p:nvSpPr>
          <p:cNvPr id="3" name="Slide Number Placeholder 2"/>
          <p:cNvSpPr>
            <a:spLocks noGrp="1"/>
          </p:cNvSpPr>
          <p:nvPr>
            <p:ph type="sldNum" sz="quarter" idx="12"/>
          </p:nvPr>
        </p:nvSpPr>
        <p:spPr/>
        <p:txBody>
          <a:bodyPr/>
          <a:lstStyle/>
          <a:p>
            <a:fld id="{42111DAB-6426-4523-A227-8704EA05302A}" type="slidenum">
              <a:rPr lang="en-US" smtClean="0"/>
              <a:pPr/>
              <a:t>9</a:t>
            </a:fld>
            <a:endParaRPr lang="en-US" dirty="0"/>
          </a:p>
        </p:txBody>
      </p:sp>
      <p:sp>
        <p:nvSpPr>
          <p:cNvPr id="6" name="TextBox 5"/>
          <p:cNvSpPr txBox="1"/>
          <p:nvPr/>
        </p:nvSpPr>
        <p:spPr>
          <a:xfrm>
            <a:off x="908049" y="5376271"/>
            <a:ext cx="6934200" cy="646331"/>
          </a:xfrm>
          <a:prstGeom prst="rect">
            <a:avLst/>
          </a:prstGeom>
          <a:noFill/>
        </p:spPr>
        <p:txBody>
          <a:bodyPr wrap="square" rtlCol="0">
            <a:spAutoFit/>
          </a:bodyPr>
          <a:lstStyle/>
          <a:p>
            <a:pPr algn="ctr"/>
            <a:r>
              <a:rPr lang="en-US" dirty="0" smtClean="0"/>
              <a:t>Average expenditures are projected to be 4.7%, while average revenues over the same period are projected to be 2.82%.</a:t>
            </a:r>
            <a:endParaRPr lang="en-US" dirty="0"/>
          </a:p>
        </p:txBody>
      </p:sp>
      <p:sp>
        <p:nvSpPr>
          <p:cNvPr id="7" name="TextBox 6"/>
          <p:cNvSpPr txBox="1"/>
          <p:nvPr/>
        </p:nvSpPr>
        <p:spPr>
          <a:xfrm>
            <a:off x="0" y="6096000"/>
            <a:ext cx="9144000" cy="369332"/>
          </a:xfrm>
          <a:prstGeom prst="rect">
            <a:avLst/>
          </a:prstGeom>
          <a:solidFill>
            <a:schemeClr val="accent6"/>
          </a:solidFill>
        </p:spPr>
        <p:txBody>
          <a:bodyPr wrap="square" rtlCol="0">
            <a:spAutoFit/>
          </a:bodyPr>
          <a:lstStyle/>
          <a:p>
            <a:pPr algn="r"/>
            <a:r>
              <a:rPr lang="en-US" b="1" dirty="0" smtClean="0">
                <a:solidFill>
                  <a:srgbClr val="002060"/>
                </a:solidFill>
              </a:rPr>
              <a:t>Harpursville Central School District</a:t>
            </a:r>
            <a:endParaRPr lang="en-US" b="1" dirty="0">
              <a:solidFill>
                <a:srgbClr val="002060"/>
              </a:solidFill>
            </a:endParaRPr>
          </a:p>
        </p:txBody>
      </p:sp>
      <p:pic>
        <p:nvPicPr>
          <p:cNvPr id="8" name="Picture 7"/>
          <p:cNvPicPr>
            <a:picLocks noChangeAspect="1"/>
          </p:cNvPicPr>
          <p:nvPr/>
        </p:nvPicPr>
        <p:blipFill>
          <a:blip r:embed="rId2"/>
          <a:stretch>
            <a:fillRect/>
          </a:stretch>
        </p:blipFill>
        <p:spPr>
          <a:xfrm>
            <a:off x="381000" y="5911673"/>
            <a:ext cx="709967" cy="709967"/>
          </a:xfrm>
          <a:prstGeom prst="rect">
            <a:avLst/>
          </a:prstGeom>
        </p:spPr>
      </p:pic>
      <p:graphicFrame>
        <p:nvGraphicFramePr>
          <p:cNvPr id="9" name="Chart 8"/>
          <p:cNvGraphicFramePr>
            <a:graphicFrameLocks/>
          </p:cNvGraphicFramePr>
          <p:nvPr>
            <p:extLst>
              <p:ext uri="{D42A27DB-BD31-4B8C-83A1-F6EECF244321}">
                <p14:modId xmlns:p14="http://schemas.microsoft.com/office/powerpoint/2010/main" val="1530338995"/>
              </p:ext>
            </p:extLst>
          </p:nvPr>
        </p:nvGraphicFramePr>
        <p:xfrm>
          <a:off x="609600" y="1371600"/>
          <a:ext cx="7905749" cy="39312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90263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Depth</Template>
  <TotalTime>4993</TotalTime>
  <Words>995</Words>
  <Application>Microsoft Office PowerPoint</Application>
  <PresentationFormat>On-screen Show (4:3)</PresentationFormat>
  <Paragraphs>265</Paragraphs>
  <Slides>20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Corbel</vt:lpstr>
      <vt:lpstr>Depth</vt:lpstr>
      <vt:lpstr>OVERVIEW OF  FINANCIAL STATUS</vt:lpstr>
      <vt:lpstr>Tonight’s Topics</vt:lpstr>
      <vt:lpstr>Projection of 2018-2019</vt:lpstr>
      <vt:lpstr>Projected 18-19 performance</vt:lpstr>
      <vt:lpstr>Projected Status of Fund Balance 6/30/2019</vt:lpstr>
      <vt:lpstr>Assumptions in the long range projection</vt:lpstr>
      <vt:lpstr>Assumptions in the long range projection</vt:lpstr>
      <vt:lpstr>Long Range Projection</vt:lpstr>
      <vt:lpstr>Long Range Projection   </vt:lpstr>
      <vt:lpstr>Revenue Anticipation Notes (RANS)</vt:lpstr>
      <vt:lpstr>Fiscal Monitoring System</vt:lpstr>
      <vt:lpstr>Scoring classifications </vt:lpstr>
      <vt:lpstr>Financial indicators</vt:lpstr>
      <vt:lpstr>Fund Balance</vt:lpstr>
      <vt:lpstr>Operating deficits</vt:lpstr>
      <vt:lpstr>Operating deficits</vt:lpstr>
      <vt:lpstr>Cash indicators</vt:lpstr>
      <vt:lpstr>Reliance on Short-term Cash flow Debt</vt:lpstr>
      <vt:lpstr>Summary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FINANCIAL STATUS</dc:title>
  <dc:creator>Windows User</dc:creator>
  <cp:lastModifiedBy>Tabby Rhodes</cp:lastModifiedBy>
  <cp:revision>221</cp:revision>
  <cp:lastPrinted>2018-12-10T17:31:20Z</cp:lastPrinted>
  <dcterms:created xsi:type="dcterms:W3CDTF">2012-08-17T17:26:08Z</dcterms:created>
  <dcterms:modified xsi:type="dcterms:W3CDTF">2018-12-11T18:30:54Z</dcterms:modified>
</cp:coreProperties>
</file>